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56" r:id="rId2"/>
    <p:sldId id="259" r:id="rId3"/>
    <p:sldId id="261" r:id="rId4"/>
    <p:sldId id="272" r:id="rId5"/>
    <p:sldId id="277" r:id="rId6"/>
    <p:sldId id="278" r:id="rId7"/>
    <p:sldId id="263" r:id="rId8"/>
    <p:sldId id="280" r:id="rId9"/>
    <p:sldId id="281" r:id="rId10"/>
    <p:sldId id="270" r:id="rId11"/>
  </p:sldIdLst>
  <p:sldSz cx="12192000" cy="6858000"/>
  <p:notesSz cx="6858000" cy="9144000"/>
  <p:embeddedFontLst>
    <p:embeddedFont>
      <p:font typeface="Play" pitchFamily="2" charset="0"/>
      <p:regular r:id="rId13"/>
      <p:bold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jeYHBZcObgXV+BJyY2fl4QUxCh3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57"/>
    <p:restoredTop sz="94729"/>
  </p:normalViewPr>
  <p:slideViewPr>
    <p:cSldViewPr snapToGrid="0">
      <p:cViewPr varScale="1">
        <p:scale>
          <a:sx n="114" d="100"/>
          <a:sy n="114" d="100"/>
        </p:scale>
        <p:origin x="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23" Type="http://customschemas.google.com/relationships/presentationmetadata" Target="metadata"/><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ru-RU"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ru-RU"/>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3" name="Google Shape;173;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74" name="Google Shape;174;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ru-RU"/>
              <a:t>10</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 name="Google Shape;10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a:extLst>
            <a:ext uri="{FF2B5EF4-FFF2-40B4-BE49-F238E27FC236}">
              <a16:creationId xmlns:a16="http://schemas.microsoft.com/office/drawing/2014/main" id="{4E3FC0D2-80A6-F0A8-A4F3-EE6F3630946F}"/>
            </a:ext>
          </a:extLst>
        </p:cNvPr>
        <p:cNvGrpSpPr/>
        <p:nvPr/>
      </p:nvGrpSpPr>
      <p:grpSpPr>
        <a:xfrm>
          <a:off x="0" y="0"/>
          <a:ext cx="0" cy="0"/>
          <a:chOff x="0" y="0"/>
          <a:chExt cx="0" cy="0"/>
        </a:xfrm>
      </p:grpSpPr>
      <p:sp>
        <p:nvSpPr>
          <p:cNvPr id="116" name="Google Shape;116;p6:notes">
            <a:extLst>
              <a:ext uri="{FF2B5EF4-FFF2-40B4-BE49-F238E27FC236}">
                <a16:creationId xmlns:a16="http://schemas.microsoft.com/office/drawing/2014/main" id="{BB76370B-6D8F-AC6B-66B8-D1A126BCD40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6:notes">
            <a:extLst>
              <a:ext uri="{FF2B5EF4-FFF2-40B4-BE49-F238E27FC236}">
                <a16:creationId xmlns:a16="http://schemas.microsoft.com/office/drawing/2014/main" id="{0112C7AA-C1E6-1F1C-CCE3-EA58FB9EEA3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3908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a:extLst>
            <a:ext uri="{FF2B5EF4-FFF2-40B4-BE49-F238E27FC236}">
              <a16:creationId xmlns:a16="http://schemas.microsoft.com/office/drawing/2014/main" id="{6B26403B-A5B0-849A-3E31-3A3061906833}"/>
            </a:ext>
          </a:extLst>
        </p:cNvPr>
        <p:cNvGrpSpPr/>
        <p:nvPr/>
      </p:nvGrpSpPr>
      <p:grpSpPr>
        <a:xfrm>
          <a:off x="0" y="0"/>
          <a:ext cx="0" cy="0"/>
          <a:chOff x="0" y="0"/>
          <a:chExt cx="0" cy="0"/>
        </a:xfrm>
      </p:grpSpPr>
      <p:sp>
        <p:nvSpPr>
          <p:cNvPr id="116" name="Google Shape;116;p6:notes">
            <a:extLst>
              <a:ext uri="{FF2B5EF4-FFF2-40B4-BE49-F238E27FC236}">
                <a16:creationId xmlns:a16="http://schemas.microsoft.com/office/drawing/2014/main" id="{1DBA66C7-11E6-A80D-6BDE-174FD9ECED1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6:notes">
            <a:extLst>
              <a:ext uri="{FF2B5EF4-FFF2-40B4-BE49-F238E27FC236}">
                <a16:creationId xmlns:a16="http://schemas.microsoft.com/office/drawing/2014/main" id="{C64A821B-B51A-0F23-2EDB-EBD11DF5C93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6416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a:extLst>
            <a:ext uri="{FF2B5EF4-FFF2-40B4-BE49-F238E27FC236}">
              <a16:creationId xmlns:a16="http://schemas.microsoft.com/office/drawing/2014/main" id="{A38A8490-6AC1-5293-B967-4157964A14F8}"/>
            </a:ext>
          </a:extLst>
        </p:cNvPr>
        <p:cNvGrpSpPr/>
        <p:nvPr/>
      </p:nvGrpSpPr>
      <p:grpSpPr>
        <a:xfrm>
          <a:off x="0" y="0"/>
          <a:ext cx="0" cy="0"/>
          <a:chOff x="0" y="0"/>
          <a:chExt cx="0" cy="0"/>
        </a:xfrm>
      </p:grpSpPr>
      <p:sp>
        <p:nvSpPr>
          <p:cNvPr id="116" name="Google Shape;116;p6:notes">
            <a:extLst>
              <a:ext uri="{FF2B5EF4-FFF2-40B4-BE49-F238E27FC236}">
                <a16:creationId xmlns:a16="http://schemas.microsoft.com/office/drawing/2014/main" id="{25FA4A54-B12D-17BA-18A1-280201387A8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6:notes">
            <a:extLst>
              <a:ext uri="{FF2B5EF4-FFF2-40B4-BE49-F238E27FC236}">
                <a16:creationId xmlns:a16="http://schemas.microsoft.com/office/drawing/2014/main" id="{3323ABCD-BD5D-2C8A-424F-F0E2E695A12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58079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a:extLst>
            <a:ext uri="{FF2B5EF4-FFF2-40B4-BE49-F238E27FC236}">
              <a16:creationId xmlns:a16="http://schemas.microsoft.com/office/drawing/2014/main" id="{59C44E58-2B27-23E2-0242-21A8605B9ED5}"/>
            </a:ext>
          </a:extLst>
        </p:cNvPr>
        <p:cNvGrpSpPr/>
        <p:nvPr/>
      </p:nvGrpSpPr>
      <p:grpSpPr>
        <a:xfrm>
          <a:off x="0" y="0"/>
          <a:ext cx="0" cy="0"/>
          <a:chOff x="0" y="0"/>
          <a:chExt cx="0" cy="0"/>
        </a:xfrm>
      </p:grpSpPr>
      <p:sp>
        <p:nvSpPr>
          <p:cNvPr id="128" name="Google Shape;128;p8:notes">
            <a:extLst>
              <a:ext uri="{FF2B5EF4-FFF2-40B4-BE49-F238E27FC236}">
                <a16:creationId xmlns:a16="http://schemas.microsoft.com/office/drawing/2014/main" id="{AABC05CF-B7CB-DEC9-7BB1-527B75D6891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8:notes">
            <a:extLst>
              <a:ext uri="{FF2B5EF4-FFF2-40B4-BE49-F238E27FC236}">
                <a16:creationId xmlns:a16="http://schemas.microsoft.com/office/drawing/2014/main" id="{22F98A48-20F8-8BAF-884F-99CE16546FC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94184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a:extLst>
            <a:ext uri="{FF2B5EF4-FFF2-40B4-BE49-F238E27FC236}">
              <a16:creationId xmlns:a16="http://schemas.microsoft.com/office/drawing/2014/main" id="{D61CB577-C6E5-D872-37C8-30EB157BD4B5}"/>
            </a:ext>
          </a:extLst>
        </p:cNvPr>
        <p:cNvGrpSpPr/>
        <p:nvPr/>
      </p:nvGrpSpPr>
      <p:grpSpPr>
        <a:xfrm>
          <a:off x="0" y="0"/>
          <a:ext cx="0" cy="0"/>
          <a:chOff x="0" y="0"/>
          <a:chExt cx="0" cy="0"/>
        </a:xfrm>
      </p:grpSpPr>
      <p:sp>
        <p:nvSpPr>
          <p:cNvPr id="128" name="Google Shape;128;p8:notes">
            <a:extLst>
              <a:ext uri="{FF2B5EF4-FFF2-40B4-BE49-F238E27FC236}">
                <a16:creationId xmlns:a16="http://schemas.microsoft.com/office/drawing/2014/main" id="{CCBBC0DF-FAB1-C117-C007-29E9E880223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8:notes">
            <a:extLst>
              <a:ext uri="{FF2B5EF4-FFF2-40B4-BE49-F238E27FC236}">
                <a16:creationId xmlns:a16="http://schemas.microsoft.com/office/drawing/2014/main" id="{447ED249-AF6B-12B1-EF94-71D68C08B2D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191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1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2"/>
        <p:cNvGrpSpPr/>
        <p:nvPr/>
      </p:nvGrpSpPr>
      <p:grpSpPr>
        <a:xfrm>
          <a:off x="0" y="0"/>
          <a:ext cx="0" cy="0"/>
          <a:chOff x="0" y="0"/>
          <a:chExt cx="0" cy="0"/>
        </a:xfrm>
      </p:grpSpPr>
      <p:sp>
        <p:nvSpPr>
          <p:cNvPr id="73" name="Google Shape;73;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8"/>
        <p:cNvGrpSpPr/>
        <p:nvPr/>
      </p:nvGrpSpPr>
      <p:grpSpPr>
        <a:xfrm>
          <a:off x="0" y="0"/>
          <a:ext cx="0" cy="0"/>
          <a:chOff x="0" y="0"/>
          <a:chExt cx="0" cy="0"/>
        </a:xfrm>
      </p:grpSpPr>
      <p:sp>
        <p:nvSpPr>
          <p:cNvPr id="79" name="Google Shape;79;p2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1"/>
        <p:cNvGrpSpPr/>
        <p:nvPr/>
      </p:nvGrpSpPr>
      <p:grpSpPr>
        <a:xfrm>
          <a:off x="0" y="0"/>
          <a:ext cx="0" cy="0"/>
          <a:chOff x="0" y="0"/>
          <a:chExt cx="0" cy="0"/>
        </a:xfrm>
      </p:grpSpPr>
      <p:sp>
        <p:nvSpPr>
          <p:cNvPr id="22" name="Google Shape;22;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7"/>
        <p:cNvGrpSpPr/>
        <p:nvPr/>
      </p:nvGrpSpPr>
      <p:grpSpPr>
        <a:xfrm>
          <a:off x="0" y="0"/>
          <a:ext cx="0" cy="0"/>
          <a:chOff x="0" y="0"/>
          <a:chExt cx="0" cy="0"/>
        </a:xfrm>
      </p:grpSpPr>
      <p:sp>
        <p:nvSpPr>
          <p:cNvPr id="28" name="Google Shape;28;p2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0" name="Google Shape;3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3"/>
        <p:cNvGrpSpPr/>
        <p:nvPr/>
      </p:nvGrpSpPr>
      <p:grpSpPr>
        <a:xfrm>
          <a:off x="0" y="0"/>
          <a:ext cx="0" cy="0"/>
          <a:chOff x="0" y="0"/>
          <a:chExt cx="0" cy="0"/>
        </a:xfrm>
      </p:grpSpPr>
      <p:sp>
        <p:nvSpPr>
          <p:cNvPr id="34" name="Google Shape;34;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0"/>
        <p:cNvGrpSpPr/>
        <p:nvPr/>
      </p:nvGrpSpPr>
      <p:grpSpPr>
        <a:xfrm>
          <a:off x="0" y="0"/>
          <a:ext cx="0" cy="0"/>
          <a:chOff x="0" y="0"/>
          <a:chExt cx="0" cy="0"/>
        </a:xfrm>
      </p:grpSpPr>
      <p:sp>
        <p:nvSpPr>
          <p:cNvPr id="41" name="Google Shape;41;p2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49"/>
        <p:cNvGrpSpPr/>
        <p:nvPr/>
      </p:nvGrpSpPr>
      <p:grpSpPr>
        <a:xfrm>
          <a:off x="0" y="0"/>
          <a:ext cx="0" cy="0"/>
          <a:chOff x="0" y="0"/>
          <a:chExt cx="0" cy="0"/>
        </a:xfrm>
      </p:grpSpPr>
      <p:sp>
        <p:nvSpPr>
          <p:cNvPr id="50" name="Google Shape;50;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4"/>
        <p:cNvGrpSpPr/>
        <p:nvPr/>
      </p:nvGrpSpPr>
      <p:grpSpPr>
        <a:xfrm>
          <a:off x="0" y="0"/>
          <a:ext cx="0" cy="0"/>
          <a:chOff x="0" y="0"/>
          <a:chExt cx="0" cy="0"/>
        </a:xfrm>
      </p:grpSpPr>
      <p:sp>
        <p:nvSpPr>
          <p:cNvPr id="55" name="Google Shape;55;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8"/>
        <p:cNvGrpSpPr/>
        <p:nvPr/>
      </p:nvGrpSpPr>
      <p:grpSpPr>
        <a:xfrm>
          <a:off x="0" y="0"/>
          <a:ext cx="0" cy="0"/>
          <a:chOff x="0" y="0"/>
          <a:chExt cx="0" cy="0"/>
        </a:xfrm>
      </p:grpSpPr>
      <p:sp>
        <p:nvSpPr>
          <p:cNvPr id="59" name="Google Shape;59;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5"/>
        <p:cNvGrpSpPr/>
        <p:nvPr/>
      </p:nvGrpSpPr>
      <p:grpSpPr>
        <a:xfrm>
          <a:off x="0" y="0"/>
          <a:ext cx="0" cy="0"/>
          <a:chOff x="0" y="0"/>
          <a:chExt cx="0" cy="0"/>
        </a:xfrm>
      </p:grpSpPr>
      <p:sp>
        <p:nvSpPr>
          <p:cNvPr id="66" name="Google Shape;66;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6"/>
          <p:cNvSpPr>
            <a:spLocks noGrp="1"/>
          </p:cNvSpPr>
          <p:nvPr>
            <p:ph type="pic" idx="2"/>
          </p:nvPr>
        </p:nvSpPr>
        <p:spPr>
          <a:xfrm>
            <a:off x="5183188" y="987425"/>
            <a:ext cx="6172200" cy="4873625"/>
          </a:xfrm>
          <a:prstGeom prst="rect">
            <a:avLst/>
          </a:prstGeom>
          <a:noFill/>
          <a:ln>
            <a:noFill/>
          </a:ln>
        </p:spPr>
      </p:sp>
      <p:sp>
        <p:nvSpPr>
          <p:cNvPr id="68" name="Google Shape;68;p2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ru-RU"/>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ndreev-advokat.r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nalog.gov.ru/rn77/taxation/insprem/#title7"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www.advokatymoscow.ru/advocate/activity/info/13307/" TargetMode="External"/><Relationship Id="rId5" Type="http://schemas.openxmlformats.org/officeDocument/2006/relationships/hyperlink" Target="https://fparf.ru/practical-information/pension/nekotorye-voprosy-pensionnogo-obespecheniya-grazhdan-rossiyskoy-federatsii-imeyushchikh-status-advok/?sphrase_id=283759" TargetMode="External"/><Relationship Id="rId4" Type="http://schemas.openxmlformats.org/officeDocument/2006/relationships/hyperlink" Target="https://www.advokatymoscow.ru/advocate/activity/fin/razmer-strakhovykh-vznosov-i-umenshenie-nalogovoy-bazy-po-ndfl/1050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ctrTitle"/>
          </p:nvPr>
        </p:nvSpPr>
        <p:spPr>
          <a:xfrm>
            <a:off x="0" y="535259"/>
            <a:ext cx="12087922" cy="3144643"/>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2400"/>
              <a:buFont typeface="Times New Roman"/>
              <a:buNone/>
            </a:pPr>
            <a:r>
              <a:rPr lang="ru-RU" sz="3600" b="1" dirty="0">
                <a:latin typeface="Times New Roman"/>
                <a:ea typeface="Times New Roman"/>
                <a:cs typeface="Times New Roman"/>
                <a:sym typeface="Times New Roman"/>
              </a:rPr>
              <a:t>СПЕЦИФИКА ПЕНСИОННОГО ОБЕСПЕЧЕНИЯ ЛИЦ СО СТАТУСОМ АДВОКАТА</a:t>
            </a:r>
            <a:br>
              <a:rPr lang="ru-RU" sz="3600" b="1" dirty="0">
                <a:latin typeface="Times New Roman"/>
                <a:ea typeface="Times New Roman"/>
                <a:cs typeface="Times New Roman"/>
                <a:sym typeface="Times New Roman"/>
              </a:rPr>
            </a:br>
            <a:br>
              <a:rPr lang="ru-RU" sz="3600" b="1" dirty="0">
                <a:latin typeface="Times New Roman"/>
                <a:ea typeface="Times New Roman"/>
                <a:cs typeface="Times New Roman"/>
                <a:sym typeface="Times New Roman"/>
              </a:rPr>
            </a:br>
            <a:r>
              <a:rPr lang="ru-RU" sz="3600" b="1" dirty="0">
                <a:latin typeface="Times New Roman"/>
                <a:ea typeface="Times New Roman"/>
                <a:cs typeface="Times New Roman"/>
                <a:sym typeface="Times New Roman"/>
              </a:rPr>
              <a:t>2026 год</a:t>
            </a:r>
            <a:endParaRPr sz="3600" dirty="0"/>
          </a:p>
        </p:txBody>
      </p:sp>
      <p:sp>
        <p:nvSpPr>
          <p:cNvPr id="90" name="Google Shape;90;p1"/>
          <p:cNvSpPr txBox="1">
            <a:spLocks noGrp="1"/>
          </p:cNvSpPr>
          <p:nvPr>
            <p:ph type="subTitle" idx="1"/>
          </p:nvPr>
        </p:nvSpPr>
        <p:spPr>
          <a:xfrm>
            <a:off x="958467" y="3933021"/>
            <a:ext cx="9943709" cy="572877"/>
          </a:xfrm>
          <a:prstGeom prst="rect">
            <a:avLst/>
          </a:prstGeom>
          <a:noFill/>
          <a:ln>
            <a:noFill/>
          </a:ln>
        </p:spPr>
        <p:txBody>
          <a:bodyPr spcFirstLastPara="1" wrap="square" lIns="91425" tIns="45700" rIns="91425" bIns="45700" anchor="t" anchorCtr="0">
            <a:normAutofit fontScale="25000" lnSpcReduction="20000"/>
          </a:bodyPr>
          <a:lstStyle/>
          <a:p>
            <a:pPr marL="0" marR="540385" lvl="0" indent="0" algn="l" rtl="0">
              <a:lnSpc>
                <a:spcPct val="150000"/>
              </a:lnSpc>
              <a:spcBef>
                <a:spcPts val="0"/>
              </a:spcBef>
              <a:spcAft>
                <a:spcPts val="0"/>
              </a:spcAft>
              <a:buClr>
                <a:schemeClr val="dk1"/>
              </a:buClr>
              <a:buSzPct val="100000"/>
              <a:buNone/>
            </a:pPr>
            <a:r>
              <a:rPr lang="ru-RU" sz="6400" b="1" dirty="0">
                <a:latin typeface="Times New Roman"/>
                <a:ea typeface="Times New Roman"/>
                <a:cs typeface="Times New Roman"/>
                <a:sym typeface="Times New Roman"/>
              </a:rPr>
              <a:t>АНДРЕЕВ ПАВЕЛ ВИКТОРОВИЧ</a:t>
            </a:r>
            <a:br>
              <a:rPr lang="ru-RU" sz="6400" b="1" dirty="0">
                <a:latin typeface="Times New Roman"/>
                <a:ea typeface="Times New Roman"/>
                <a:cs typeface="Times New Roman"/>
                <a:sym typeface="Times New Roman"/>
              </a:rPr>
            </a:br>
            <a:r>
              <a:rPr lang="ru-RU" sz="6400" b="1" dirty="0">
                <a:latin typeface="Times New Roman"/>
                <a:ea typeface="Times New Roman"/>
                <a:cs typeface="Times New Roman"/>
                <a:sym typeface="Times New Roman"/>
              </a:rPr>
              <a:t>Адвокат по трудовым спорам (Адвокатская палата Москвы)</a:t>
            </a:r>
            <a:br>
              <a:rPr lang="ru-RU" sz="6400" b="1" dirty="0">
                <a:latin typeface="Times New Roman"/>
                <a:ea typeface="Times New Roman"/>
                <a:cs typeface="Times New Roman"/>
                <a:sym typeface="Times New Roman"/>
              </a:rPr>
            </a:br>
            <a:r>
              <a:rPr lang="ru-RU" sz="6400" b="1" dirty="0">
                <a:latin typeface="Times New Roman"/>
                <a:ea typeface="Times New Roman"/>
                <a:cs typeface="Times New Roman"/>
                <a:sym typeface="Times New Roman"/>
              </a:rPr>
              <a:t>Член Экспертного совета Комитета по труду Госдумы РФ  </a:t>
            </a:r>
            <a:br>
              <a:rPr lang="ru-RU" sz="6400" b="1" dirty="0">
                <a:latin typeface="Times New Roman"/>
                <a:ea typeface="Times New Roman"/>
                <a:cs typeface="Times New Roman"/>
                <a:sym typeface="Times New Roman"/>
              </a:rPr>
            </a:br>
            <a:r>
              <a:rPr lang="ru-RU" sz="6400" b="1" dirty="0">
                <a:latin typeface="Times New Roman"/>
                <a:ea typeface="Times New Roman"/>
                <a:cs typeface="Times New Roman"/>
                <a:sym typeface="Times New Roman"/>
              </a:rPr>
              <a:t>Член Экспертно-консультативного совета при Комитете Совета Федерации по законодательству </a:t>
            </a:r>
            <a:br>
              <a:rPr lang="ru-RU" sz="6400" b="1" dirty="0">
                <a:latin typeface="Times New Roman"/>
                <a:ea typeface="Times New Roman"/>
                <a:cs typeface="Times New Roman"/>
                <a:sym typeface="Times New Roman"/>
              </a:rPr>
            </a:br>
            <a:r>
              <a:rPr lang="ru-RU" sz="6400" b="1" dirty="0">
                <a:latin typeface="Times New Roman"/>
                <a:ea typeface="Times New Roman"/>
                <a:cs typeface="Times New Roman"/>
                <a:sym typeface="Times New Roman"/>
              </a:rPr>
              <a:t>Член экспертной группы Комиссии при Президенте РФ по вопросам госслужбы</a:t>
            </a:r>
            <a:br>
              <a:rPr lang="ru-RU" sz="6400" b="1" dirty="0">
                <a:latin typeface="Times New Roman"/>
                <a:ea typeface="Times New Roman"/>
                <a:cs typeface="Times New Roman"/>
                <a:sym typeface="Times New Roman"/>
              </a:rPr>
            </a:br>
            <a:r>
              <a:rPr lang="ru-RU" sz="6400" b="1" dirty="0">
                <a:latin typeface="Times New Roman"/>
                <a:ea typeface="Times New Roman"/>
                <a:cs typeface="Times New Roman"/>
                <a:sym typeface="Times New Roman"/>
              </a:rPr>
              <a:t>Член комитета по рынку труда РСПП</a:t>
            </a:r>
            <a:br>
              <a:rPr lang="ru-RU" sz="6400" b="1" dirty="0">
                <a:latin typeface="Times New Roman"/>
                <a:ea typeface="Times New Roman"/>
                <a:cs typeface="Times New Roman"/>
                <a:sym typeface="Times New Roman"/>
              </a:rPr>
            </a:br>
            <a:r>
              <a:rPr lang="ru-RU" sz="6400" b="1" u="sng" dirty="0">
                <a:solidFill>
                  <a:srgbClr val="467886"/>
                </a:solidFill>
                <a:latin typeface="Times New Roman"/>
                <a:ea typeface="Times New Roman"/>
                <a:cs typeface="Times New Roman"/>
                <a:sym typeface="Times New Roman"/>
                <a:hlinkClick r:id="rId3">
                  <a:extLst>
                    <a:ext uri="{A12FA001-AC4F-418D-AE19-62706E023703}">
                      <ahyp:hlinkClr xmlns:ahyp="http://schemas.microsoft.com/office/drawing/2018/hyperlinkcolor" val="tx"/>
                    </a:ext>
                  </a:extLst>
                </a:hlinkClick>
              </a:rPr>
              <a:t>https://www.andreev-advokat.ru</a:t>
            </a:r>
            <a:endParaRPr sz="6400" b="1" u="sng" dirty="0">
              <a:solidFill>
                <a:srgbClr val="467886"/>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15"/>
          <p:cNvSpPr txBox="1">
            <a:spLocks noGrp="1"/>
          </p:cNvSpPr>
          <p:nvPr>
            <p:ph type="title"/>
          </p:nvPr>
        </p:nvSpPr>
        <p:spPr>
          <a:xfrm>
            <a:off x="838200" y="365126"/>
            <a:ext cx="10515600" cy="660786"/>
          </a:xfrm>
          <a:prstGeom prst="rect">
            <a:avLst/>
          </a:prstGeom>
          <a:noFill/>
          <a:ln>
            <a:noFill/>
          </a:ln>
        </p:spPr>
        <p:txBody>
          <a:bodyPr spcFirstLastPara="1" wrap="square" lIns="91425" tIns="45700" rIns="91425" bIns="45700" anchor="ctr" anchorCtr="0">
            <a:noAutofit/>
          </a:bodyPr>
          <a:lstStyle/>
          <a:p>
            <a:pPr marL="457200" marR="540385" lvl="0" indent="0" algn="ctr" rtl="0">
              <a:lnSpc>
                <a:spcPct val="150000"/>
              </a:lnSpc>
              <a:spcBef>
                <a:spcPts val="0"/>
              </a:spcBef>
              <a:spcAft>
                <a:spcPts val="0"/>
              </a:spcAft>
              <a:buClr>
                <a:schemeClr val="dk1"/>
              </a:buClr>
              <a:buSzPts val="2000"/>
              <a:buFont typeface="Times New Roman"/>
              <a:buNone/>
            </a:pPr>
            <a:br>
              <a:rPr lang="ru-RU" sz="2000" b="1" u="sng" dirty="0">
                <a:latin typeface="Times New Roman"/>
                <a:ea typeface="Times New Roman"/>
                <a:cs typeface="Times New Roman"/>
                <a:sym typeface="Times New Roman"/>
              </a:rPr>
            </a:br>
            <a:r>
              <a:rPr lang="ru-RU" sz="2000" b="1" dirty="0">
                <a:latin typeface="Times New Roman"/>
                <a:ea typeface="Times New Roman"/>
                <a:cs typeface="Times New Roman"/>
                <a:sym typeface="Times New Roman"/>
              </a:rPr>
              <a:t>РЕКОМЕНДУЕМЫЕ МАТЕРИАЛЫ ПО ТЕМЕ ПЕНСИОННОГО ОБЕСПЕЧЕНИЯ АДВОКАТОВ </a:t>
            </a:r>
            <a:br>
              <a:rPr lang="ru-RU" sz="2000" b="1" dirty="0">
                <a:latin typeface="Times New Roman"/>
                <a:ea typeface="Times New Roman"/>
                <a:cs typeface="Times New Roman"/>
                <a:sym typeface="Times New Roman"/>
              </a:rPr>
            </a:br>
            <a:endParaRPr sz="2000" dirty="0">
              <a:latin typeface="Times New Roman"/>
              <a:ea typeface="Times New Roman"/>
              <a:cs typeface="Times New Roman"/>
              <a:sym typeface="Times New Roman"/>
            </a:endParaRPr>
          </a:p>
        </p:txBody>
      </p:sp>
      <p:sp>
        <p:nvSpPr>
          <p:cNvPr id="177" name="Google Shape;177;p15"/>
          <p:cNvSpPr txBox="1">
            <a:spLocks noGrp="1"/>
          </p:cNvSpPr>
          <p:nvPr>
            <p:ph type="body" idx="1"/>
          </p:nvPr>
        </p:nvSpPr>
        <p:spPr>
          <a:xfrm>
            <a:off x="234950" y="1286962"/>
            <a:ext cx="10949723" cy="3785611"/>
          </a:xfrm>
          <a:prstGeom prst="rect">
            <a:avLst/>
          </a:prstGeom>
          <a:noFill/>
          <a:ln>
            <a:noFill/>
          </a:ln>
        </p:spPr>
        <p:txBody>
          <a:bodyPr spcFirstLastPara="1" wrap="square" lIns="91425" tIns="45700" rIns="91425" bIns="45700" anchor="ctr" anchorCtr="0">
            <a:spAutoFit/>
          </a:bodyPr>
          <a:lstStyle/>
          <a:p>
            <a:pPr marL="342900" marR="540385" lvl="0">
              <a:lnSpc>
                <a:spcPct val="100000"/>
              </a:lnSpc>
              <a:spcBef>
                <a:spcPts val="0"/>
              </a:spcBef>
              <a:buSzPts val="1600"/>
            </a:pPr>
            <a:r>
              <a:rPr lang="en-US" sz="2000" dirty="0">
                <a:latin typeface="Times New Roman" panose="02020603050405020304" pitchFamily="18" charset="0"/>
                <a:cs typeface="Times New Roman" panose="02020603050405020304" pitchFamily="18" charset="0"/>
                <a:hlinkClick r:id="rId3"/>
              </a:rPr>
              <a:t>https://www.nalog.gov.ru/rn77/taxation/insprem/#title7</a:t>
            </a:r>
            <a:endParaRPr lang="ru-RU" sz="2000" dirty="0">
              <a:latin typeface="Times New Roman" panose="02020603050405020304" pitchFamily="18" charset="0"/>
              <a:cs typeface="Times New Roman" panose="02020603050405020304" pitchFamily="18" charset="0"/>
            </a:endParaRPr>
          </a:p>
          <a:p>
            <a:pPr marL="0" marR="540385" lvl="0" indent="0">
              <a:lnSpc>
                <a:spcPct val="100000"/>
              </a:lnSpc>
              <a:spcBef>
                <a:spcPts val="0"/>
              </a:spcBef>
              <a:buSzPts val="1600"/>
              <a:buNone/>
            </a:pPr>
            <a:endParaRPr lang="ru-RU" sz="2000" dirty="0">
              <a:latin typeface="Times New Roman" panose="02020603050405020304" pitchFamily="18" charset="0"/>
              <a:cs typeface="Times New Roman" panose="02020603050405020304" pitchFamily="18" charset="0"/>
            </a:endParaRPr>
          </a:p>
          <a:p>
            <a:pPr marL="342900" marR="540385" lvl="0">
              <a:lnSpc>
                <a:spcPct val="100000"/>
              </a:lnSpc>
              <a:spcBef>
                <a:spcPts val="0"/>
              </a:spcBef>
              <a:buSzPts val="1600"/>
            </a:pPr>
            <a:r>
              <a:rPr lang="en-US" sz="2000" dirty="0">
                <a:latin typeface="Times New Roman" panose="02020603050405020304" pitchFamily="18" charset="0"/>
                <a:cs typeface="Times New Roman" panose="02020603050405020304" pitchFamily="18" charset="0"/>
                <a:hlinkClick r:id="rId4"/>
              </a:rPr>
              <a:t>https://www.advokatymoscow.ru/advocate/activity/fin/razmer-strakhovykh-vznosov-i-umenshenie-nalogovoy-bazy-po-ndfl/10500/</a:t>
            </a:r>
            <a:endParaRPr lang="ru-RU" sz="2000" dirty="0">
              <a:latin typeface="Times New Roman" panose="02020603050405020304" pitchFamily="18" charset="0"/>
              <a:cs typeface="Times New Roman" panose="02020603050405020304" pitchFamily="18" charset="0"/>
            </a:endParaRPr>
          </a:p>
          <a:p>
            <a:pPr marL="342900" marR="540385" lvl="0">
              <a:lnSpc>
                <a:spcPct val="100000"/>
              </a:lnSpc>
              <a:spcBef>
                <a:spcPts val="0"/>
              </a:spcBef>
              <a:buSzPts val="1600"/>
            </a:pPr>
            <a:endParaRPr lang="ru-RU" sz="2000" dirty="0">
              <a:latin typeface="Times New Roman" panose="02020603050405020304" pitchFamily="18" charset="0"/>
              <a:cs typeface="Times New Roman" panose="02020603050405020304" pitchFamily="18" charset="0"/>
            </a:endParaRPr>
          </a:p>
          <a:p>
            <a:pPr marL="342900" marR="540385" lvl="0">
              <a:lnSpc>
                <a:spcPct val="100000"/>
              </a:lnSpc>
              <a:spcBef>
                <a:spcPts val="0"/>
              </a:spcBef>
              <a:buSzPts val="1600"/>
            </a:pPr>
            <a:r>
              <a:rPr lang="en-US" sz="2000" dirty="0">
                <a:latin typeface="Times New Roman" panose="02020603050405020304" pitchFamily="18" charset="0"/>
                <a:cs typeface="Times New Roman" panose="02020603050405020304" pitchFamily="18" charset="0"/>
                <a:hlinkClick r:id="rId5"/>
              </a:rPr>
              <a:t>https://fparf.ru/practical-information/pension/nekotorye-voprosy-pensionnogo-obespecheniya-grazhdan-rossiyskoy-federatsii-imeyushchikh-status-advok/?sphrase_id=283759</a:t>
            </a:r>
            <a:endParaRPr lang="ru-RU" sz="2000" dirty="0">
              <a:latin typeface="Times New Roman" panose="02020603050405020304" pitchFamily="18" charset="0"/>
              <a:cs typeface="Times New Roman" panose="02020603050405020304" pitchFamily="18" charset="0"/>
            </a:endParaRPr>
          </a:p>
          <a:p>
            <a:pPr marL="342900" marR="540385" lvl="0">
              <a:lnSpc>
                <a:spcPct val="100000"/>
              </a:lnSpc>
              <a:spcBef>
                <a:spcPts val="0"/>
              </a:spcBef>
              <a:buSzPts val="1600"/>
            </a:pPr>
            <a:endParaRPr lang="ru-RU" sz="2000" dirty="0">
              <a:latin typeface="Times New Roman" panose="02020603050405020304" pitchFamily="18" charset="0"/>
              <a:cs typeface="Times New Roman" panose="02020603050405020304" pitchFamily="18" charset="0"/>
            </a:endParaRPr>
          </a:p>
          <a:p>
            <a:pPr marL="342900" marR="540385">
              <a:lnSpc>
                <a:spcPct val="100000"/>
              </a:lnSpc>
              <a:spcBef>
                <a:spcPts val="0"/>
              </a:spcBef>
              <a:buSzPts val="1600"/>
            </a:pPr>
            <a:r>
              <a:rPr lang="en-US" sz="2000" dirty="0">
                <a:latin typeface="Times New Roman" panose="02020603050405020304" pitchFamily="18" charset="0"/>
                <a:cs typeface="Times New Roman" panose="02020603050405020304" pitchFamily="18" charset="0"/>
                <a:hlinkClick r:id="rId6"/>
              </a:rPr>
              <a:t>https://www.advokatymoscow.ru/advocate/activity/info/13307/</a:t>
            </a:r>
            <a:endParaRPr lang="ru-RU" sz="2000" dirty="0">
              <a:latin typeface="Times New Roman" panose="02020603050405020304" pitchFamily="18" charset="0"/>
              <a:cs typeface="Times New Roman" panose="02020603050405020304" pitchFamily="18" charset="0"/>
            </a:endParaRPr>
          </a:p>
          <a:p>
            <a:pPr marL="342900" marR="540385" lvl="0">
              <a:lnSpc>
                <a:spcPct val="100000"/>
              </a:lnSpc>
              <a:spcBef>
                <a:spcPts val="0"/>
              </a:spcBef>
              <a:buSzPts val="1600"/>
            </a:pPr>
            <a:endParaRPr lang="ru-RU" sz="2000" dirty="0">
              <a:latin typeface="Times New Roman" panose="02020603050405020304" pitchFamily="18" charset="0"/>
              <a:cs typeface="Times New Roman" panose="02020603050405020304" pitchFamily="18" charset="0"/>
            </a:endParaRPr>
          </a:p>
          <a:p>
            <a:pPr marL="0" marR="540385" lvl="0" indent="0">
              <a:lnSpc>
                <a:spcPct val="100000"/>
              </a:lnSpc>
              <a:spcBef>
                <a:spcPts val="0"/>
              </a:spcBef>
              <a:buSzPts val="1600"/>
              <a:buNone/>
            </a:pPr>
            <a:endParaRPr lang="ru-RU" sz="2000" dirty="0">
              <a:latin typeface="Times New Roman" panose="02020603050405020304" pitchFamily="18" charset="0"/>
              <a:cs typeface="Times New Roman" panose="02020603050405020304" pitchFamily="18" charset="0"/>
            </a:endParaRPr>
          </a:p>
          <a:p>
            <a:pPr marL="0" marR="540385" lvl="0" indent="0">
              <a:lnSpc>
                <a:spcPct val="100000"/>
              </a:lnSpc>
              <a:spcBef>
                <a:spcPts val="0"/>
              </a:spcBef>
              <a:buSzPts val="1600"/>
              <a:buNone/>
            </a:pPr>
            <a:endParaRPr sz="20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4"/>
          <p:cNvSpPr txBox="1">
            <a:spLocks noGrp="1"/>
          </p:cNvSpPr>
          <p:nvPr>
            <p:ph type="title"/>
          </p:nvPr>
        </p:nvSpPr>
        <p:spPr>
          <a:xfrm>
            <a:off x="838200" y="365126"/>
            <a:ext cx="10515600" cy="891164"/>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400"/>
              <a:buFont typeface="Times New Roman"/>
              <a:buNone/>
            </a:pPr>
            <a:r>
              <a:rPr lang="ru-RU" sz="2400" b="1" dirty="0">
                <a:latin typeface="Times New Roman"/>
                <a:ea typeface="Times New Roman"/>
                <a:cs typeface="Times New Roman"/>
                <a:sym typeface="Times New Roman"/>
              </a:rPr>
              <a:t>ТРУДОВОЙ СТАЖ ПО ЗАКОНОДАТЕЛЬСТВУ РФ</a:t>
            </a:r>
            <a:endParaRPr sz="2400" dirty="0"/>
          </a:p>
        </p:txBody>
      </p:sp>
      <p:sp>
        <p:nvSpPr>
          <p:cNvPr id="108" name="Google Shape;108;p4"/>
          <p:cNvSpPr txBox="1">
            <a:spLocks noGrp="1"/>
          </p:cNvSpPr>
          <p:nvPr>
            <p:ph type="body" idx="1"/>
          </p:nvPr>
        </p:nvSpPr>
        <p:spPr>
          <a:xfrm>
            <a:off x="279632" y="528228"/>
            <a:ext cx="11451451" cy="5801548"/>
          </a:xfrm>
          <a:prstGeom prst="rect">
            <a:avLst/>
          </a:prstGeom>
          <a:noFill/>
          <a:ln>
            <a:noFill/>
          </a:ln>
        </p:spPr>
        <p:txBody>
          <a:bodyPr spcFirstLastPara="1" wrap="square" lIns="91425" tIns="45700" rIns="91425" bIns="45700" anchor="ctr" anchorCtr="0">
            <a:spAutoFit/>
          </a:bodyPr>
          <a:lstStyle/>
          <a:p>
            <a:pPr marL="0" marR="0" lvl="0" indent="0" algn="l" rtl="0">
              <a:lnSpc>
                <a:spcPct val="150000"/>
              </a:lnSpc>
              <a:spcBef>
                <a:spcPts val="0"/>
              </a:spcBef>
              <a:spcAft>
                <a:spcPts val="0"/>
              </a:spcAft>
              <a:buClr>
                <a:schemeClr val="dk1"/>
              </a:buClr>
              <a:buSzPts val="1800"/>
              <a:buNone/>
            </a:pPr>
            <a:endParaRPr lang="ru-RU" sz="2000" dirty="0">
              <a:latin typeface="Times New Roman" panose="02020603050405020304" pitchFamily="18" charset="0"/>
              <a:cs typeface="Times New Roman" panose="02020603050405020304" pitchFamily="18" charset="0"/>
            </a:endParaRPr>
          </a:p>
          <a:p>
            <a:pPr marL="0" marR="0" lvl="0" indent="0" algn="l" rtl="0">
              <a:lnSpc>
                <a:spcPct val="150000"/>
              </a:lnSpc>
              <a:spcBef>
                <a:spcPts val="0"/>
              </a:spcBef>
              <a:spcAft>
                <a:spcPts val="0"/>
              </a:spcAft>
              <a:buClr>
                <a:schemeClr val="dk1"/>
              </a:buClr>
              <a:buSzPts val="1800"/>
              <a:buNone/>
            </a:pPr>
            <a:r>
              <a:rPr lang="ru-RU" sz="2000" dirty="0">
                <a:latin typeface="Times New Roman" panose="02020603050405020304" pitchFamily="18" charset="0"/>
                <a:cs typeface="Times New Roman" panose="02020603050405020304" pitchFamily="18" charset="0"/>
              </a:rPr>
              <a:t>Понятие "трудовой стаж" является обобщенным и имеет нес</a:t>
            </a:r>
            <a:r>
              <a:rPr lang="en-US" sz="2000" dirty="0" err="1">
                <a:latin typeface="Times New Roman" panose="02020603050405020304" pitchFamily="18" charset="0"/>
                <a:cs typeface="Times New Roman" panose="02020603050405020304" pitchFamily="18" charset="0"/>
              </a:rPr>
              <a:t>ĸ</a:t>
            </a:r>
            <a:r>
              <a:rPr lang="ru-RU" sz="2000" dirty="0" err="1">
                <a:latin typeface="Times New Roman" panose="02020603050405020304" pitchFamily="18" charset="0"/>
                <a:cs typeface="Times New Roman" panose="02020603050405020304" pitchFamily="18" charset="0"/>
              </a:rPr>
              <a:t>оль</a:t>
            </a:r>
            <a:r>
              <a:rPr lang="en-US" sz="2000" dirty="0" err="1">
                <a:latin typeface="Times New Roman" panose="02020603050405020304" pitchFamily="18" charset="0"/>
                <a:cs typeface="Times New Roman" panose="02020603050405020304" pitchFamily="18" charset="0"/>
              </a:rPr>
              <a:t>ĸ</a:t>
            </a:r>
            <a:r>
              <a:rPr lang="ru-RU" sz="2000" dirty="0">
                <a:latin typeface="Times New Roman" panose="02020603050405020304" pitchFamily="18" charset="0"/>
                <a:cs typeface="Times New Roman" panose="02020603050405020304" pitchFamily="18" charset="0"/>
              </a:rPr>
              <a:t>о разновидностей: </a:t>
            </a:r>
          </a:p>
          <a:p>
            <a:pPr marL="0" marR="0" lvl="0" indent="0" algn="l" rtl="0">
              <a:lnSpc>
                <a:spcPct val="100000"/>
              </a:lnSpc>
              <a:spcBef>
                <a:spcPts val="0"/>
              </a:spcBef>
              <a:spcAft>
                <a:spcPts val="0"/>
              </a:spcAft>
              <a:buClr>
                <a:schemeClr val="dk1"/>
              </a:buClr>
              <a:buSzPts val="1800"/>
              <a:buNone/>
            </a:pPr>
            <a:r>
              <a:rPr lang="ru-RU" sz="2000" dirty="0">
                <a:latin typeface="Times New Roman" panose="02020603050405020304" pitchFamily="18" charset="0"/>
                <a:cs typeface="Times New Roman" panose="02020603050405020304" pitchFamily="18" charset="0"/>
              </a:rPr>
              <a:t>-трудовой стаж</a:t>
            </a:r>
          </a:p>
          <a:p>
            <a:pPr marL="0" marR="0" lvl="0" indent="0" algn="l" rtl="0">
              <a:lnSpc>
                <a:spcPct val="100000"/>
              </a:lnSpc>
              <a:spcBef>
                <a:spcPts val="0"/>
              </a:spcBef>
              <a:spcAft>
                <a:spcPts val="0"/>
              </a:spcAft>
              <a:buClr>
                <a:schemeClr val="dk1"/>
              </a:buClr>
              <a:buSzPts val="1800"/>
              <a:buNone/>
            </a:pPr>
            <a:r>
              <a:rPr lang="ru-RU" sz="2000" dirty="0">
                <a:latin typeface="Times New Roman" panose="02020603050405020304" pitchFamily="18" charset="0"/>
                <a:cs typeface="Times New Roman" panose="02020603050405020304" pitchFamily="18" charset="0"/>
              </a:rPr>
              <a:t>-страховой стаж</a:t>
            </a:r>
          </a:p>
          <a:p>
            <a:pPr marL="0" marR="0" lvl="0" indent="0" algn="l" rtl="0">
              <a:lnSpc>
                <a:spcPct val="100000"/>
              </a:lnSpc>
              <a:spcBef>
                <a:spcPts val="0"/>
              </a:spcBef>
              <a:spcAft>
                <a:spcPts val="0"/>
              </a:spcAft>
              <a:buClr>
                <a:schemeClr val="dk1"/>
              </a:buClr>
              <a:buSzPts val="1800"/>
              <a:buNone/>
            </a:pPr>
            <a:r>
              <a:rPr lang="ru-RU" sz="2000" dirty="0">
                <a:latin typeface="Times New Roman" panose="02020603050405020304" pitchFamily="18" charset="0"/>
                <a:cs typeface="Times New Roman" panose="02020603050405020304" pitchFamily="18" charset="0"/>
              </a:rPr>
              <a:t>-непрерывный стаж </a:t>
            </a:r>
          </a:p>
          <a:p>
            <a:pPr marL="0" marR="0" lvl="0" indent="0" algn="l" rtl="0">
              <a:lnSpc>
                <a:spcPct val="100000"/>
              </a:lnSpc>
              <a:spcBef>
                <a:spcPts val="0"/>
              </a:spcBef>
              <a:spcAft>
                <a:spcPts val="0"/>
              </a:spcAft>
              <a:buClr>
                <a:schemeClr val="dk1"/>
              </a:buClr>
              <a:buSzPts val="1800"/>
              <a:buNone/>
            </a:pPr>
            <a:r>
              <a:rPr lang="ru-RU" sz="2000" dirty="0">
                <a:latin typeface="Times New Roman" panose="02020603050405020304" pitchFamily="18" charset="0"/>
                <a:cs typeface="Times New Roman" panose="02020603050405020304" pitchFamily="18" charset="0"/>
              </a:rPr>
              <a:t>-специальный стаж </a:t>
            </a:r>
          </a:p>
          <a:p>
            <a:pPr marL="0" marR="0" lvl="0" indent="0" algn="l" rtl="0">
              <a:lnSpc>
                <a:spcPct val="100000"/>
              </a:lnSpc>
              <a:spcBef>
                <a:spcPts val="0"/>
              </a:spcBef>
              <a:spcAft>
                <a:spcPts val="0"/>
              </a:spcAft>
              <a:buClr>
                <a:schemeClr val="dk1"/>
              </a:buClr>
              <a:buSzPts val="1800"/>
              <a:buNone/>
            </a:pPr>
            <a:r>
              <a:rPr lang="ru-RU" sz="2000" dirty="0">
                <a:latin typeface="Times New Roman" panose="02020603050405020304" pitchFamily="18" charset="0"/>
                <a:cs typeface="Times New Roman" panose="02020603050405020304" pitchFamily="18" charset="0"/>
              </a:rPr>
              <a:t>-стаж по специальности.</a:t>
            </a:r>
          </a:p>
          <a:p>
            <a:pPr marL="114300" indent="0">
              <a:buNone/>
            </a:pPr>
            <a:r>
              <a:rPr lang="ru-RU" sz="2000" dirty="0">
                <a:latin typeface="Times New Roman" panose="02020603050405020304" pitchFamily="18" charset="0"/>
                <a:cs typeface="Times New Roman" panose="02020603050405020304" pitchFamily="18" charset="0"/>
              </a:rPr>
              <a:t>Стаж является основанием для возни</a:t>
            </a:r>
            <a:r>
              <a:rPr lang="en-US" sz="2000" dirty="0" err="1">
                <a:latin typeface="Times New Roman" panose="02020603050405020304" pitchFamily="18" charset="0"/>
                <a:cs typeface="Times New Roman" panose="02020603050405020304" pitchFamily="18" charset="0"/>
              </a:rPr>
              <a:t>ĸ</a:t>
            </a:r>
            <a:r>
              <a:rPr lang="ru-RU" sz="2000" dirty="0" err="1">
                <a:latin typeface="Times New Roman" panose="02020603050405020304" pitchFamily="18" charset="0"/>
                <a:cs typeface="Times New Roman" panose="02020603050405020304" pitchFamily="18" charset="0"/>
              </a:rPr>
              <a:t>новения</a:t>
            </a:r>
            <a:r>
              <a:rPr lang="ru-RU" sz="2000" dirty="0">
                <a:latin typeface="Times New Roman" panose="02020603050405020304" pitchFamily="18" charset="0"/>
                <a:cs typeface="Times New Roman" panose="02020603050405020304" pitchFamily="18" charset="0"/>
              </a:rPr>
              <a:t> права работни</a:t>
            </a:r>
            <a:r>
              <a:rPr lang="en-US" sz="2000" dirty="0" err="1">
                <a:latin typeface="Times New Roman" panose="02020603050405020304" pitchFamily="18" charset="0"/>
                <a:cs typeface="Times New Roman" panose="02020603050405020304" pitchFamily="18" charset="0"/>
              </a:rPr>
              <a:t>ĸ</a:t>
            </a:r>
            <a:r>
              <a:rPr lang="ru-RU" sz="2000" dirty="0">
                <a:latin typeface="Times New Roman" panose="02020603050405020304" pitchFamily="18" charset="0"/>
                <a:cs typeface="Times New Roman" panose="02020603050405020304" pitchFamily="18" charset="0"/>
              </a:rPr>
              <a:t>а или застрахованного лица на пенсионное обеспечение, </a:t>
            </a:r>
            <a:r>
              <a:rPr lang="ru-RU" sz="2000" dirty="0" err="1">
                <a:latin typeface="Times New Roman" panose="02020603050405020304" pitchFamily="18" charset="0"/>
                <a:cs typeface="Times New Roman" panose="02020603050405020304" pitchFamily="18" charset="0"/>
              </a:rPr>
              <a:t>отпус</a:t>
            </a:r>
            <a:r>
              <a:rPr lang="en-US" sz="2000" dirty="0" err="1">
                <a:latin typeface="Times New Roman" panose="02020603050405020304" pitchFamily="18" charset="0"/>
                <a:cs typeface="Times New Roman" panose="02020603050405020304" pitchFamily="18" charset="0"/>
              </a:rPr>
              <a:t>ĸ</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получение пособия по временной нетрудоспособности, а та</a:t>
            </a:r>
            <a:r>
              <a:rPr lang="en-US" sz="2000" dirty="0" err="1">
                <a:latin typeface="Times New Roman" panose="02020603050405020304" pitchFamily="18" charset="0"/>
                <a:cs typeface="Times New Roman" panose="02020603050405020304" pitchFamily="18" charset="0"/>
              </a:rPr>
              <a:t>ĸ</a:t>
            </a:r>
            <a:r>
              <a:rPr lang="ru-RU" sz="2000" dirty="0">
                <a:latin typeface="Times New Roman" panose="02020603050405020304" pitchFamily="18" charset="0"/>
                <a:cs typeface="Times New Roman" panose="02020603050405020304" pitchFamily="18" charset="0"/>
              </a:rPr>
              <a:t>же в ряде случаев </a:t>
            </a:r>
            <a:r>
              <a:rPr lang="ru-RU" sz="2000" dirty="0" err="1">
                <a:latin typeface="Times New Roman" panose="02020603050405020304" pitchFamily="18" charset="0"/>
                <a:cs typeface="Times New Roman" panose="02020603050405020304" pitchFamily="18" charset="0"/>
              </a:rPr>
              <a:t>надбаво</a:t>
            </a:r>
            <a:r>
              <a:rPr lang="en-US" sz="2000" dirty="0" err="1">
                <a:latin typeface="Times New Roman" panose="02020603050405020304" pitchFamily="18" charset="0"/>
                <a:cs typeface="Times New Roman" panose="02020603050405020304" pitchFamily="18" charset="0"/>
              </a:rPr>
              <a:t>ĸ</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ĸ</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заработной плате. Наличие стажа работы подтверждается периодами трудовой деятельности (стажем работы) или страховым периодом </a:t>
            </a:r>
          </a:p>
          <a:p>
            <a:pPr marL="114300" indent="0">
              <a:buNone/>
            </a:pPr>
            <a:r>
              <a:rPr lang="ru-RU" sz="2000" b="1" dirty="0">
                <a:latin typeface="Times New Roman" panose="02020603050405020304" pitchFamily="18" charset="0"/>
                <a:cs typeface="Times New Roman" panose="02020603050405020304" pitchFamily="18" charset="0"/>
              </a:rPr>
              <a:t>Адвокат не выступает в качестве работника, а является по сути </a:t>
            </a:r>
            <a:r>
              <a:rPr lang="ru-RU" sz="2000" b="1" dirty="0" err="1">
                <a:latin typeface="Times New Roman" panose="02020603050405020304" pitchFamily="18" charset="0"/>
                <a:cs typeface="Times New Roman" panose="02020603050405020304" pitchFamily="18" charset="0"/>
              </a:rPr>
              <a:t>самозастрахованным</a:t>
            </a:r>
            <a:r>
              <a:rPr lang="ru-RU" sz="2000" b="1" dirty="0">
                <a:latin typeface="Times New Roman" panose="02020603050405020304" pitchFamily="18" charset="0"/>
                <a:cs typeface="Times New Roman" panose="02020603050405020304" pitchFamily="18" charset="0"/>
              </a:rPr>
              <a:t> лицом, притом независимо от формы адвокатского образования и для лиц со статусом адвоката в целях пенсионного обеспечения играет роль страховой стаж, а трудовой стаж возможен только при совмещении ими статуса адвоката с трудовыми отношениями в разрешенных случаях по статье 2 ФЗ «Об адвокатуре и адвокатской деятельности»</a:t>
            </a:r>
          </a:p>
          <a:p>
            <a:pPr marL="0" marR="0" lvl="0" indent="-101600" algn="l" rtl="0">
              <a:lnSpc>
                <a:spcPct val="150000"/>
              </a:lnSpc>
              <a:spcBef>
                <a:spcPts val="0"/>
              </a:spcBef>
              <a:spcAft>
                <a:spcPts val="0"/>
              </a:spcAft>
              <a:buClr>
                <a:schemeClr val="dk1"/>
              </a:buClr>
              <a:buSzPts val="1600"/>
              <a:buFont typeface="Times New Roman"/>
              <a:buAutoNum type="arabicPeriod"/>
            </a:pPr>
            <a:endParaRPr sz="1600" b="0" i="0" u="none" strike="noStrike" cap="none" dirty="0">
              <a:solidFill>
                <a:schemeClr val="dk1"/>
              </a:solidFill>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6"/>
          <p:cNvSpPr txBox="1">
            <a:spLocks noGrp="1"/>
          </p:cNvSpPr>
          <p:nvPr>
            <p:ph type="title"/>
          </p:nvPr>
        </p:nvSpPr>
        <p:spPr>
          <a:xfrm>
            <a:off x="838200" y="365126"/>
            <a:ext cx="10515600" cy="4823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2400"/>
              <a:buFont typeface="Times New Roman"/>
              <a:buNone/>
            </a:pPr>
            <a:r>
              <a:rPr lang="ru-RU" sz="2400" b="1" dirty="0">
                <a:latin typeface="Times New Roman"/>
                <a:ea typeface="Times New Roman"/>
                <a:cs typeface="Times New Roman"/>
                <a:sym typeface="Times New Roman"/>
              </a:rPr>
              <a:t>УСЛОВИЯ НАЗНАЧЕНИЯ ПЕНСИИ АДВОКАТУ </a:t>
            </a:r>
            <a:endParaRPr dirty="0"/>
          </a:p>
        </p:txBody>
      </p:sp>
      <p:sp>
        <p:nvSpPr>
          <p:cNvPr id="120" name="Google Shape;120;p6"/>
          <p:cNvSpPr txBox="1">
            <a:spLocks noGrp="1"/>
          </p:cNvSpPr>
          <p:nvPr>
            <p:ph type="body" idx="1"/>
          </p:nvPr>
        </p:nvSpPr>
        <p:spPr>
          <a:xfrm>
            <a:off x="200722" y="847494"/>
            <a:ext cx="11775688" cy="5329469"/>
          </a:xfrm>
          <a:prstGeom prst="rect">
            <a:avLst/>
          </a:prstGeom>
          <a:noFill/>
          <a:ln>
            <a:noFill/>
          </a:ln>
        </p:spPr>
        <p:txBody>
          <a:bodyPr spcFirstLastPara="1" wrap="square" lIns="91425" tIns="45700" rIns="91425" bIns="45700" anchor="t" anchorCtr="0">
            <a:noAutofit/>
          </a:bodyPr>
          <a:lstStyle/>
          <a:p>
            <a:pPr marL="0" lvl="0" indent="0">
              <a:buSzPts val="1400"/>
              <a:buNone/>
            </a:pPr>
            <a:r>
              <a:rPr lang="ru-RU" sz="2000" b="1" dirty="0">
                <a:latin typeface="Times New Roman" panose="02020603050405020304" pitchFamily="18" charset="0"/>
                <a:cs typeface="Times New Roman" panose="02020603050405020304" pitchFamily="18" charset="0"/>
              </a:rPr>
              <a:t>Адвокатам назначается страховая пенсия</a:t>
            </a:r>
            <a:r>
              <a:rPr lang="ru-RU" sz="2000" dirty="0">
                <a:latin typeface="Times New Roman" panose="02020603050405020304" pitchFamily="18" charset="0"/>
                <a:cs typeface="Times New Roman" panose="02020603050405020304" pitchFamily="18" charset="0"/>
              </a:rPr>
              <a:t>, и они, в отличие от лиц, состоящих в трудовых отношениях, сами ее формируют путем отчисления страховых взносов в Социальный фонд Российской Федерации (СФР), а за работников такие взносы производит сам работодатель, причем в размере, существенно превышающем взносы, которые платит за себя адвокат. Страховая пенсия работников формируется за счет взносов, уплаченных за них работодателями, а пенсионные права адвокатов — только за счет их собственных взносов в фиксированных суммах. </a:t>
            </a:r>
          </a:p>
          <a:p>
            <a:pPr marL="114300" indent="0">
              <a:buNone/>
            </a:pPr>
            <a:r>
              <a:rPr lang="ru-RU" sz="2000" b="1" dirty="0">
                <a:latin typeface="Times New Roman" panose="02020603050405020304" pitchFamily="18" charset="0"/>
                <a:cs typeface="Times New Roman" panose="02020603050405020304" pitchFamily="18" charset="0"/>
              </a:rPr>
              <a:t>Право на страховую пенсию по старости возникает у адвоката при одновременном наличии трех условий</a:t>
            </a:r>
            <a:r>
              <a:rPr lang="ru-RU" sz="2000" dirty="0">
                <a:latin typeface="Times New Roman" panose="02020603050405020304" pitchFamily="18" charset="0"/>
                <a:cs typeface="Times New Roman" panose="02020603050405020304" pitchFamily="18" charset="0"/>
              </a:rPr>
              <a:t>, закрепленных в ст. 8 Федерального закона от 28.12.2013 № 400-ФЗ «О страховых пенсиях»:</a:t>
            </a:r>
          </a:p>
          <a:p>
            <a:pPr marL="114300" indent="0">
              <a:buNone/>
            </a:pPr>
            <a:r>
              <a:rPr lang="ru-RU" sz="2000" dirty="0">
                <a:latin typeface="Times New Roman" panose="02020603050405020304" pitchFamily="18" charset="0"/>
                <a:cs typeface="Times New Roman" panose="02020603050405020304" pitchFamily="18" charset="0"/>
              </a:rPr>
              <a:t>достижение возраста 65 лет для мужчин и 60 лет женщин </a:t>
            </a:r>
          </a:p>
          <a:p>
            <a:pPr marL="114300" indent="0">
              <a:buNone/>
            </a:pPr>
            <a:r>
              <a:rPr lang="ru-RU" sz="2000" dirty="0">
                <a:latin typeface="Times New Roman" panose="02020603050405020304" pitchFamily="18" charset="0"/>
                <a:cs typeface="Times New Roman" panose="02020603050405020304" pitchFamily="18" charset="0"/>
              </a:rPr>
              <a:t>наличие не менее 15 лет страхового стажа </a:t>
            </a:r>
          </a:p>
          <a:p>
            <a:pPr marL="114300" indent="0">
              <a:buNone/>
            </a:pPr>
            <a:r>
              <a:rPr lang="ru-RU" sz="2000" dirty="0">
                <a:latin typeface="Times New Roman" panose="02020603050405020304" pitchFamily="18" charset="0"/>
                <a:cs typeface="Times New Roman" panose="02020603050405020304" pitchFamily="18" charset="0"/>
              </a:rPr>
              <a:t>индивидуальный пенсионный коэффициент в размере не менее 30 баллов. </a:t>
            </a:r>
          </a:p>
          <a:p>
            <a:pPr marL="114300" indent="0">
              <a:buNone/>
            </a:pPr>
            <a:r>
              <a:rPr lang="ru-RU" sz="2000" dirty="0">
                <a:latin typeface="Times New Roman" panose="02020603050405020304" pitchFamily="18" charset="0"/>
                <a:cs typeface="Times New Roman" panose="02020603050405020304" pitchFamily="18" charset="0"/>
              </a:rPr>
              <a:t>К страховой пенсии устанавливается также фиксированная выплата, при расчете которой учитываются стаж, годовой доход, возраст обращения за назначением пенсии, сумма уплаченных адвокатами страховых взносов, нестраховые периоды (военная служба по призыву, отпуск по уходу за ребенком, уход за гражданином, достигшим 80 лет, инвалидом I группы, ребенком-инвалидом и т.д.). </a:t>
            </a:r>
          </a:p>
          <a:p>
            <a:pPr marL="0" lvl="0" indent="0">
              <a:buSzPts val="1400"/>
              <a:buNone/>
            </a:pPr>
            <a:endParaRPr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a:extLst>
            <a:ext uri="{FF2B5EF4-FFF2-40B4-BE49-F238E27FC236}">
              <a16:creationId xmlns:a16="http://schemas.microsoft.com/office/drawing/2014/main" id="{051FBEC4-325D-F208-57EC-7B706E6138C0}"/>
            </a:ext>
          </a:extLst>
        </p:cNvPr>
        <p:cNvGrpSpPr/>
        <p:nvPr/>
      </p:nvGrpSpPr>
      <p:grpSpPr>
        <a:xfrm>
          <a:off x="0" y="0"/>
          <a:ext cx="0" cy="0"/>
          <a:chOff x="0" y="0"/>
          <a:chExt cx="0" cy="0"/>
        </a:xfrm>
      </p:grpSpPr>
      <p:sp>
        <p:nvSpPr>
          <p:cNvPr id="119" name="Google Shape;119;p6">
            <a:extLst>
              <a:ext uri="{FF2B5EF4-FFF2-40B4-BE49-F238E27FC236}">
                <a16:creationId xmlns:a16="http://schemas.microsoft.com/office/drawing/2014/main" id="{2C04E918-2033-DB85-A3CE-86C0E37006FB}"/>
              </a:ext>
            </a:extLst>
          </p:cNvPr>
          <p:cNvSpPr txBox="1">
            <a:spLocks noGrp="1"/>
          </p:cNvSpPr>
          <p:nvPr>
            <p:ph type="title"/>
          </p:nvPr>
        </p:nvSpPr>
        <p:spPr>
          <a:xfrm>
            <a:off x="838200" y="365126"/>
            <a:ext cx="10515600" cy="4823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2400"/>
              <a:buFont typeface="Times New Roman"/>
              <a:buNone/>
            </a:pPr>
            <a:r>
              <a:rPr lang="ru-RU" sz="2400" b="1" dirty="0">
                <a:latin typeface="Times New Roman"/>
                <a:ea typeface="Times New Roman"/>
                <a:cs typeface="Times New Roman"/>
                <a:sym typeface="Times New Roman"/>
              </a:rPr>
              <a:t>СТРАХОВЫЕ ВЗНОСЫ АДВОКАТА </a:t>
            </a:r>
            <a:endParaRPr dirty="0"/>
          </a:p>
        </p:txBody>
      </p:sp>
      <p:sp>
        <p:nvSpPr>
          <p:cNvPr id="120" name="Google Shape;120;p6">
            <a:extLst>
              <a:ext uri="{FF2B5EF4-FFF2-40B4-BE49-F238E27FC236}">
                <a16:creationId xmlns:a16="http://schemas.microsoft.com/office/drawing/2014/main" id="{39DAD693-BF6B-9C73-DF3A-12A42FB1305D}"/>
              </a:ext>
            </a:extLst>
          </p:cNvPr>
          <p:cNvSpPr txBox="1">
            <a:spLocks noGrp="1"/>
          </p:cNvSpPr>
          <p:nvPr>
            <p:ph type="body" idx="1"/>
          </p:nvPr>
        </p:nvSpPr>
        <p:spPr>
          <a:xfrm>
            <a:off x="200722" y="847494"/>
            <a:ext cx="11775688" cy="5329469"/>
          </a:xfrm>
          <a:prstGeom prst="rect">
            <a:avLst/>
          </a:prstGeom>
          <a:noFill/>
          <a:ln>
            <a:noFill/>
          </a:ln>
        </p:spPr>
        <p:txBody>
          <a:bodyPr spcFirstLastPara="1" wrap="square" lIns="91425" tIns="45700" rIns="91425" bIns="45700" anchor="t" anchorCtr="0">
            <a:noAutofit/>
          </a:bodyPr>
          <a:lstStyle/>
          <a:p>
            <a:pPr marL="0" indent="0">
              <a:buSzPts val="1400"/>
              <a:buNone/>
            </a:pPr>
            <a:r>
              <a:rPr lang="ru-RU" sz="1800" dirty="0">
                <a:latin typeface="Times New Roman" panose="02020603050405020304" pitchFamily="18" charset="0"/>
                <a:cs typeface="Times New Roman" panose="02020603050405020304" pitchFamily="18" charset="0"/>
              </a:rPr>
              <a:t>Согласно ч. 1 ст. 430 Налогового кодекса РФ </a:t>
            </a:r>
            <a:r>
              <a:rPr lang="ru-RU" sz="1800" b="1" dirty="0">
                <a:latin typeface="Times New Roman" panose="02020603050405020304" pitchFamily="18" charset="0"/>
                <a:cs typeface="Times New Roman" panose="02020603050405020304" pitchFamily="18" charset="0"/>
              </a:rPr>
              <a:t>все адвокаты уплачивают страховые взносы в фиксированном размере на обязательное пенсионное и медицинское страхование за себя</a:t>
            </a:r>
            <a:r>
              <a:rPr lang="ru-RU" sz="1800" dirty="0">
                <a:latin typeface="Times New Roman" panose="02020603050405020304" pitchFamily="18" charset="0"/>
                <a:cs typeface="Times New Roman" panose="02020603050405020304" pitchFamily="18" charset="0"/>
              </a:rPr>
              <a:t>, и такой размер ежегодно определяется законодательством Российской Федерации (</a:t>
            </a:r>
            <a:r>
              <a:rPr lang="ru-RU" sz="1800" b="1" dirty="0">
                <a:latin typeface="Times New Roman" panose="02020603050405020304" pitchFamily="18" charset="0"/>
                <a:cs typeface="Times New Roman" panose="02020603050405020304" pitchFamily="18" charset="0"/>
              </a:rPr>
              <a:t>на 2026 год составляет 57 390 рубля </a:t>
            </a:r>
            <a:r>
              <a:rPr lang="ru-RU" sz="1800" dirty="0">
                <a:latin typeface="Times New Roman" panose="02020603050405020304" pitchFamily="18" charset="0"/>
                <a:cs typeface="Times New Roman" panose="02020603050405020304" pitchFamily="18" charset="0"/>
              </a:rPr>
              <a:t>совокупно на пенсионное и медицинское страхование) и такой взнос ежегодно увеличивается. Помимо этого, адвокат обязан уплачивать страховые взносы, исчисленные с суммы дохода, превышающего 300 000 рублей, – в размере 1%, но максимальный размер взноса с дохода более 300 000 руб. составляет 321 818, а общая сумма взносов не может превышать 370 208 рублей (53 658 фиксированный платеж+321 818 рублей– предельная сумма взносов). </a:t>
            </a:r>
          </a:p>
          <a:p>
            <a:pPr marL="0" indent="0">
              <a:buSzPts val="1400"/>
              <a:buNone/>
            </a:pPr>
            <a:endParaRPr lang="ru-RU" sz="1800" dirty="0">
              <a:latin typeface="Times New Roman" panose="02020603050405020304" pitchFamily="18" charset="0"/>
              <a:cs typeface="Times New Roman" panose="02020603050405020304" pitchFamily="18" charset="0"/>
            </a:endParaRPr>
          </a:p>
          <a:p>
            <a:pPr marL="0" indent="0">
              <a:buSzPts val="1400"/>
              <a:buNone/>
            </a:pPr>
            <a:r>
              <a:rPr lang="ru-RU" sz="1800" b="1" dirty="0">
                <a:latin typeface="Times New Roman" panose="02020603050405020304" pitchFamily="18" charset="0"/>
                <a:cs typeface="Times New Roman" panose="02020603050405020304" pitchFamily="18" charset="0"/>
              </a:rPr>
              <a:t>Неуплата страховых взносов исключает период неуплаты из страхового стажа и не учитывается при назначении пенсии</a:t>
            </a:r>
            <a:r>
              <a:rPr lang="ru-RU" sz="1800" dirty="0">
                <a:latin typeface="Times New Roman" panose="02020603050405020304" pitchFamily="18" charset="0"/>
                <a:cs typeface="Times New Roman" panose="02020603050405020304" pitchFamily="18" charset="0"/>
              </a:rPr>
              <a:t>. </a:t>
            </a:r>
            <a:r>
              <a:rPr lang="ru-RU" sz="1800" b="1" dirty="0">
                <a:latin typeface="Times New Roman" panose="02020603050405020304" pitchFamily="18" charset="0"/>
                <a:cs typeface="Times New Roman" panose="02020603050405020304" pitchFamily="18" charset="0"/>
              </a:rPr>
              <a:t>Страховые взносы за текущий год должны быть уплачены адвокатом не позднее 31 декабря текущего года, а страховые взносы, исчисленные с суммы дохода, превышающего 300 000 рублей за расчетный период, уплачиваются адвокатами не позднее 1 июля следующего года. </a:t>
            </a:r>
          </a:p>
          <a:p>
            <a:pPr marL="0" indent="0">
              <a:buSzPts val="1400"/>
              <a:buNone/>
            </a:pPr>
            <a:endParaRPr lang="ru-RU" sz="1800" b="1" dirty="0">
              <a:latin typeface="Times New Roman" panose="02020603050405020304" pitchFamily="18" charset="0"/>
              <a:cs typeface="Times New Roman" panose="02020603050405020304" pitchFamily="18" charset="0"/>
            </a:endParaRPr>
          </a:p>
          <a:p>
            <a:pPr marL="0" lvl="0" indent="0" algn="l" rtl="0">
              <a:lnSpc>
                <a:spcPct val="90000"/>
              </a:lnSpc>
              <a:spcBef>
                <a:spcPts val="1000"/>
              </a:spcBef>
              <a:spcAft>
                <a:spcPts val="0"/>
              </a:spcAft>
              <a:buClr>
                <a:schemeClr val="dk1"/>
              </a:buClr>
              <a:buSzPts val="1400"/>
              <a:buNone/>
            </a:pPr>
            <a:r>
              <a:rPr lang="ru-RU" sz="1800" dirty="0">
                <a:latin typeface="Times New Roman" panose="02020603050405020304" pitchFamily="18" charset="0"/>
                <a:cs typeface="Times New Roman" panose="02020603050405020304" pitchFamily="18" charset="0"/>
              </a:rPr>
              <a:t>Если адвокат совмещает адвокатскую практику с разрешенными формами трудовых отношений, то за период этих трудовых отношений ему формируется пенсионное обеспечение как работнику, что исключает получение «второй» пенсии, но существенно влияет на объем пенсионных прав, то есть состоя в трудовых отношениях адвокат значительно увеличивает свой ИПК и уплаченные за него работодателем страховые взносы существенно влияют на размер будущей пенсии.</a:t>
            </a:r>
            <a:endParaRP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476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a:extLst>
            <a:ext uri="{FF2B5EF4-FFF2-40B4-BE49-F238E27FC236}">
              <a16:creationId xmlns:a16="http://schemas.microsoft.com/office/drawing/2014/main" id="{407CD5A8-3636-9E03-B282-DA1F291F2350}"/>
            </a:ext>
          </a:extLst>
        </p:cNvPr>
        <p:cNvGrpSpPr/>
        <p:nvPr/>
      </p:nvGrpSpPr>
      <p:grpSpPr>
        <a:xfrm>
          <a:off x="0" y="0"/>
          <a:ext cx="0" cy="0"/>
          <a:chOff x="0" y="0"/>
          <a:chExt cx="0" cy="0"/>
        </a:xfrm>
      </p:grpSpPr>
      <p:sp>
        <p:nvSpPr>
          <p:cNvPr id="119" name="Google Shape;119;p6">
            <a:extLst>
              <a:ext uri="{FF2B5EF4-FFF2-40B4-BE49-F238E27FC236}">
                <a16:creationId xmlns:a16="http://schemas.microsoft.com/office/drawing/2014/main" id="{ECEA1693-1D13-FA60-CF1E-EA5DFC15A674}"/>
              </a:ext>
            </a:extLst>
          </p:cNvPr>
          <p:cNvSpPr txBox="1">
            <a:spLocks noGrp="1"/>
          </p:cNvSpPr>
          <p:nvPr>
            <p:ph type="title"/>
          </p:nvPr>
        </p:nvSpPr>
        <p:spPr>
          <a:xfrm>
            <a:off x="838200" y="365126"/>
            <a:ext cx="10515600" cy="4823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2400"/>
              <a:buFont typeface="Times New Roman"/>
              <a:buNone/>
            </a:pPr>
            <a:r>
              <a:rPr lang="ru-RU" sz="2400" b="1" dirty="0">
                <a:latin typeface="Times New Roman"/>
                <a:ea typeface="Times New Roman"/>
                <a:cs typeface="Times New Roman"/>
                <a:sym typeface="Times New Roman"/>
              </a:rPr>
              <a:t>ПРИМЕРНЫЙ РАСЧЕТ ПЕНСИИ АДВОКАТА</a:t>
            </a:r>
            <a:endParaRPr dirty="0"/>
          </a:p>
        </p:txBody>
      </p:sp>
      <p:sp>
        <p:nvSpPr>
          <p:cNvPr id="120" name="Google Shape;120;p6">
            <a:extLst>
              <a:ext uri="{FF2B5EF4-FFF2-40B4-BE49-F238E27FC236}">
                <a16:creationId xmlns:a16="http://schemas.microsoft.com/office/drawing/2014/main" id="{9A242442-875B-94B1-42F5-1DD596D1AC8E}"/>
              </a:ext>
            </a:extLst>
          </p:cNvPr>
          <p:cNvSpPr txBox="1">
            <a:spLocks noGrp="1"/>
          </p:cNvSpPr>
          <p:nvPr>
            <p:ph type="body" idx="1"/>
          </p:nvPr>
        </p:nvSpPr>
        <p:spPr>
          <a:xfrm>
            <a:off x="200722" y="847494"/>
            <a:ext cx="11775688" cy="5329469"/>
          </a:xfrm>
          <a:prstGeom prst="rect">
            <a:avLst/>
          </a:prstGeom>
          <a:noFill/>
          <a:ln>
            <a:noFill/>
          </a:ln>
        </p:spPr>
        <p:txBody>
          <a:bodyPr spcFirstLastPara="1" wrap="square" lIns="91425" tIns="45700" rIns="91425" bIns="45700" anchor="t" anchorCtr="0">
            <a:noAutofit/>
          </a:bodyPr>
          <a:lstStyle/>
          <a:p>
            <a:pPr marL="114300" indent="0">
              <a:lnSpc>
                <a:spcPct val="150000"/>
              </a:lnSpc>
              <a:buNone/>
            </a:pPr>
            <a:r>
              <a:rPr lang="ru-RU" sz="1400" dirty="0">
                <a:latin typeface="Times New Roman" panose="02020603050405020304" pitchFamily="18" charset="0"/>
                <a:cs typeface="Times New Roman" panose="02020603050405020304" pitchFamily="18" charset="0"/>
              </a:rPr>
              <a:t>Пенсия адвоката формируется из суммы годовых пенсионных коэффициентов за всю его трудовую деятельность, в том числе за нестраховые периоды, которые умножаются на стоимость пенсионного балла, а также учитывается и фиксированная выплата:</a:t>
            </a:r>
          </a:p>
          <a:p>
            <a:pPr marL="114300" indent="0">
              <a:lnSpc>
                <a:spcPct val="150000"/>
              </a:lnSpc>
              <a:buNone/>
            </a:pPr>
            <a:r>
              <a:rPr lang="ru-RU" sz="1400" dirty="0">
                <a:latin typeface="Times New Roman" panose="02020603050405020304" pitchFamily="18" charset="0"/>
                <a:cs typeface="Times New Roman" panose="02020603050405020304" pitchFamily="18" charset="0"/>
              </a:rPr>
              <a:t>Страховая пенсия = три величины, которые ежегодно пересматриваются законодателем ИПК × СИПК + ФВ, где:</a:t>
            </a:r>
          </a:p>
          <a:p>
            <a:pPr lvl="0">
              <a:lnSpc>
                <a:spcPct val="100000"/>
              </a:lnSpc>
            </a:pPr>
            <a:r>
              <a:rPr lang="ru-RU" sz="1400" dirty="0">
                <a:latin typeface="Times New Roman" panose="02020603050405020304" pitchFamily="18" charset="0"/>
                <a:cs typeface="Times New Roman" panose="02020603050405020304" pitchFamily="18" charset="0"/>
              </a:rPr>
              <a:t>ИПК (индивидуальный пенсионный коэффициент) – это сумма всех пенсионных баллов, начисленных на дату назначения страховой пенсии</a:t>
            </a:r>
          </a:p>
          <a:p>
            <a:pPr lvl="0">
              <a:lnSpc>
                <a:spcPct val="100000"/>
              </a:lnSpc>
            </a:pPr>
            <a:r>
              <a:rPr lang="ru-RU" sz="1400" dirty="0">
                <a:latin typeface="Times New Roman" panose="02020603050405020304" pitchFamily="18" charset="0"/>
                <a:cs typeface="Times New Roman" panose="02020603050405020304" pitchFamily="18" charset="0"/>
              </a:rPr>
              <a:t>СИПК (стоимость индивидуального пенсионного коэффициента) – стоимость пенсионного балла на дату назначения страховой пенсии-устанавливает законодательство </a:t>
            </a:r>
          </a:p>
          <a:p>
            <a:pPr lvl="0">
              <a:lnSpc>
                <a:spcPct val="100000"/>
              </a:lnSpc>
            </a:pPr>
            <a:r>
              <a:rPr lang="ru-RU" sz="1400" dirty="0">
                <a:latin typeface="Times New Roman" panose="02020603050405020304" pitchFamily="18" charset="0"/>
                <a:cs typeface="Times New Roman" panose="02020603050405020304" pitchFamily="18" charset="0"/>
              </a:rPr>
              <a:t>ФВ (фиксированная выплата)- устанавливает законодательство </a:t>
            </a:r>
          </a:p>
          <a:p>
            <a:pPr lvl="0">
              <a:lnSpc>
                <a:spcPct val="100000"/>
              </a:lnSpc>
            </a:pPr>
            <a:r>
              <a:rPr lang="ru-RU" sz="1400" dirty="0">
                <a:latin typeface="Times New Roman" panose="02020603050405020304" pitchFamily="18" charset="0"/>
                <a:cs typeface="Times New Roman" panose="02020603050405020304" pitchFamily="18" charset="0"/>
              </a:rPr>
              <a:t>В ряде регионов как Москва имеется и региональная доплата к пенсии и в любом случае законодательство гарантирует размер пенсии « на руки» не ниже регионального прожиточного минимума пенсионера  </a:t>
            </a:r>
          </a:p>
          <a:p>
            <a:pPr marL="114300" indent="0">
              <a:lnSpc>
                <a:spcPct val="150000"/>
              </a:lnSpc>
              <a:buNone/>
            </a:pPr>
            <a:r>
              <a:rPr lang="ru-RU" sz="1400" dirty="0">
                <a:latin typeface="Times New Roman" panose="02020603050405020304" pitchFamily="18" charset="0"/>
                <a:cs typeface="Times New Roman" panose="02020603050405020304" pitchFamily="18" charset="0"/>
              </a:rPr>
              <a:t>В 2026 году фиксированная выплата составляет-9 584,69 рубля по РФ/оплата </a:t>
            </a:r>
            <a:r>
              <a:rPr lang="ru-RU" sz="1400" b="1" dirty="0">
                <a:latin typeface="Times New Roman" panose="02020603050405020304" pitchFamily="18" charset="0"/>
                <a:cs typeface="Times New Roman" panose="02020603050405020304" pitchFamily="18" charset="0"/>
              </a:rPr>
              <a:t>не ниже регионального прожиточного минимума пенсионера (для города Москвы размер такой пенсии не может быть ниже 19 871 257 рублей на 2026 </a:t>
            </a:r>
            <a:r>
              <a:rPr lang="ru-RU" sz="1400" dirty="0">
                <a:latin typeface="Times New Roman" panose="02020603050405020304" pitchFamily="18" charset="0"/>
                <a:cs typeface="Times New Roman" panose="02020603050405020304" pitchFamily="18" charset="0"/>
              </a:rPr>
              <a:t>год для неработающего гражданина), а если адвокат 10 лет имел постоянную регистрацию в Москве, назначается доплата как неработающему пенсионеру, и итоговая минимальная пенсия для неработающего гражданина в Москве составит от </a:t>
            </a:r>
            <a:r>
              <a:rPr lang="ru-RU" sz="1400" b="1" dirty="0">
                <a:latin typeface="Times New Roman" panose="02020603050405020304" pitchFamily="18" charset="0"/>
                <a:cs typeface="Times New Roman" panose="02020603050405020304" pitchFamily="18" charset="0"/>
              </a:rPr>
              <a:t>27 401  рублей в 2026 году с учетом постоянной регистрации в Москве за 10 лет до выхода на </a:t>
            </a:r>
            <a:r>
              <a:rPr lang="ru-RU" sz="1400" b="1" dirty="0" err="1">
                <a:latin typeface="Times New Roman" panose="02020603050405020304" pitchFamily="18" charset="0"/>
                <a:cs typeface="Times New Roman" panose="02020603050405020304" pitchFamily="18" charset="0"/>
              </a:rPr>
              <a:t>пенисю</a:t>
            </a:r>
            <a:r>
              <a:rPr lang="ru-RU" sz="1400" dirty="0">
                <a:latin typeface="Times New Roman" panose="02020603050405020304" pitchFamily="18" charset="0"/>
                <a:cs typeface="Times New Roman" panose="02020603050405020304" pitchFamily="18" charset="0"/>
              </a:rPr>
              <a:t>) + баллы по ИПК конкретного гражданина. Данный способ расчета исходит только из ситуации уплаты адвокатами фиксированных страховых платежей (без учета 1% от суммы дохода свыше 300 000 рублей) и страхового стажа 15 лет и ИПК не менее 30 баллов.</a:t>
            </a:r>
          </a:p>
          <a:p>
            <a:pPr marL="0" indent="0">
              <a:buSzPts val="1400"/>
              <a:buNone/>
            </a:pPr>
            <a:endParaRP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830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a:extLst>
            <a:ext uri="{FF2B5EF4-FFF2-40B4-BE49-F238E27FC236}">
              <a16:creationId xmlns:a16="http://schemas.microsoft.com/office/drawing/2014/main" id="{572FE668-27BD-71A6-DDEF-A9AC1FB89AF1}"/>
            </a:ext>
          </a:extLst>
        </p:cNvPr>
        <p:cNvGrpSpPr/>
        <p:nvPr/>
      </p:nvGrpSpPr>
      <p:grpSpPr>
        <a:xfrm>
          <a:off x="0" y="0"/>
          <a:ext cx="0" cy="0"/>
          <a:chOff x="0" y="0"/>
          <a:chExt cx="0" cy="0"/>
        </a:xfrm>
      </p:grpSpPr>
      <p:sp>
        <p:nvSpPr>
          <p:cNvPr id="119" name="Google Shape;119;p6">
            <a:extLst>
              <a:ext uri="{FF2B5EF4-FFF2-40B4-BE49-F238E27FC236}">
                <a16:creationId xmlns:a16="http://schemas.microsoft.com/office/drawing/2014/main" id="{0840BB9E-2FE7-8F66-00AC-78F38415CF2C}"/>
              </a:ext>
            </a:extLst>
          </p:cNvPr>
          <p:cNvSpPr txBox="1">
            <a:spLocks noGrp="1"/>
          </p:cNvSpPr>
          <p:nvPr>
            <p:ph type="title"/>
          </p:nvPr>
        </p:nvSpPr>
        <p:spPr>
          <a:xfrm>
            <a:off x="838200" y="365126"/>
            <a:ext cx="10515600" cy="4823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2400"/>
              <a:buFont typeface="Times New Roman"/>
              <a:buNone/>
            </a:pPr>
            <a:r>
              <a:rPr lang="ru-RU" sz="2400" b="1" dirty="0">
                <a:latin typeface="Times New Roman"/>
                <a:ea typeface="Times New Roman"/>
                <a:cs typeface="Times New Roman"/>
                <a:sym typeface="Times New Roman"/>
              </a:rPr>
              <a:t>ПРОБЛЕМА НАКОПИТЕЛЬНОЙ ПЕНСИИ АДВОКАТА</a:t>
            </a:r>
            <a:endParaRPr dirty="0"/>
          </a:p>
        </p:txBody>
      </p:sp>
      <p:sp>
        <p:nvSpPr>
          <p:cNvPr id="120" name="Google Shape;120;p6">
            <a:extLst>
              <a:ext uri="{FF2B5EF4-FFF2-40B4-BE49-F238E27FC236}">
                <a16:creationId xmlns:a16="http://schemas.microsoft.com/office/drawing/2014/main" id="{308F58D4-5DFD-1C8F-DF7C-5B25CA61D58F}"/>
              </a:ext>
            </a:extLst>
          </p:cNvPr>
          <p:cNvSpPr txBox="1">
            <a:spLocks noGrp="1"/>
          </p:cNvSpPr>
          <p:nvPr>
            <p:ph type="body" idx="1"/>
          </p:nvPr>
        </p:nvSpPr>
        <p:spPr>
          <a:xfrm>
            <a:off x="200722" y="847494"/>
            <a:ext cx="11775688" cy="5329469"/>
          </a:xfrm>
          <a:prstGeom prst="rect">
            <a:avLst/>
          </a:prstGeom>
          <a:noFill/>
          <a:ln>
            <a:noFill/>
          </a:ln>
        </p:spPr>
        <p:txBody>
          <a:bodyPr spcFirstLastPara="1" wrap="square" lIns="91425" tIns="45700" rIns="91425" bIns="45700" anchor="t" anchorCtr="0">
            <a:noAutofit/>
          </a:bodyPr>
          <a:lstStyle/>
          <a:p>
            <a:pPr marL="0" indent="0">
              <a:buSzPts val="1400"/>
              <a:buNone/>
            </a:pPr>
            <a:r>
              <a:rPr lang="ru-RU" sz="1800" dirty="0">
                <a:latin typeface="Times New Roman" panose="02020603050405020304" pitchFamily="18" charset="0"/>
                <a:cs typeface="Times New Roman" panose="02020603050405020304" pitchFamily="18" charset="0"/>
              </a:rPr>
              <a:t>До 1 января 2014 года также имелась возможность формировать и накопительную пенсию, но в данное время действует мораторий, который неоднократно продлевается, то есть для адвокатов у кого была накопительная часть пенсии до 2014 года, она «заморожена», а после 2014 года в принципе отсутствует право на ее формирование.  </a:t>
            </a:r>
          </a:p>
          <a:p>
            <a:pPr marL="0" indent="0">
              <a:buSzPts val="1400"/>
              <a:buNone/>
            </a:pPr>
            <a:endParaRPr lang="ru-RU" sz="1800" dirty="0">
              <a:latin typeface="Times New Roman" panose="02020603050405020304" pitchFamily="18" charset="0"/>
              <a:cs typeface="Times New Roman" panose="02020603050405020304" pitchFamily="18" charset="0"/>
            </a:endParaRPr>
          </a:p>
          <a:p>
            <a:pPr marL="0" indent="0">
              <a:buSzPts val="1400"/>
              <a:buNone/>
            </a:pPr>
            <a:r>
              <a:rPr lang="ru-RU" sz="1800" dirty="0">
                <a:latin typeface="Times New Roman" panose="02020603050405020304" pitchFamily="18" charset="0"/>
                <a:cs typeface="Times New Roman" panose="02020603050405020304" pitchFamily="18" charset="0"/>
              </a:rPr>
              <a:t>Те, у кого были права на накопительную пенсию до 2014 года, сохраняют эти права на нее и по наследованию, и по получению даже с учетом моратория и могут проверить ее статус на общую сумму накоплений и предполагаемый размер ежемесячных выплат через Госуслуги и через тот пенсионный фонд, который управляет данной пенсией.</a:t>
            </a:r>
          </a:p>
          <a:p>
            <a:pPr marL="0" indent="0">
              <a:buSzPts val="1400"/>
              <a:buNone/>
            </a:pPr>
            <a:r>
              <a:rPr lang="ru-RU" sz="1800" dirty="0">
                <a:latin typeface="Times New Roman" panose="02020603050405020304" pitchFamily="18" charset="0"/>
                <a:cs typeface="Times New Roman" panose="02020603050405020304" pitchFamily="18" charset="0"/>
              </a:rPr>
              <a:t> </a:t>
            </a:r>
            <a:r>
              <a:rPr lang="ru-RU" sz="1800" b="1" dirty="0">
                <a:latin typeface="Times New Roman" panose="02020603050405020304" pitchFamily="18" charset="0"/>
                <a:cs typeface="Times New Roman" panose="02020603050405020304" pitchFamily="18" charset="0"/>
              </a:rPr>
              <a:t>Данный вид пенсии выплачивается на пять лет раньше до достижения пенсионного возраста и гражданин выбирает получить все накопления одномоментно или постепенно.</a:t>
            </a:r>
          </a:p>
          <a:p>
            <a:pPr marL="0" indent="0">
              <a:buSzPts val="1400"/>
              <a:buNone/>
            </a:pPr>
            <a:endParaRPr lang="ru-RU" sz="1800" b="1" dirty="0">
              <a:latin typeface="Times New Roman" panose="02020603050405020304" pitchFamily="18" charset="0"/>
              <a:cs typeface="Times New Roman" panose="02020603050405020304" pitchFamily="18" charset="0"/>
            </a:endParaRPr>
          </a:p>
          <a:p>
            <a:pPr marL="0" indent="0">
              <a:buSzPts val="1400"/>
              <a:buNone/>
            </a:pPr>
            <a:r>
              <a:rPr lang="ru-RU" sz="1800" dirty="0">
                <a:latin typeface="Times New Roman" panose="02020603050405020304" pitchFamily="18" charset="0"/>
                <a:cs typeface="Times New Roman" panose="02020603050405020304" pitchFamily="18" charset="0"/>
              </a:rPr>
              <a:t> Сам адвокат выбирает в СФР или в НПФ остается данный вид пенсии для управления и ее размер ежегодно увеличивается за счет ее инвестирования данных средств СФР или НПФ.</a:t>
            </a:r>
          </a:p>
          <a:p>
            <a:pPr marL="0" indent="0">
              <a:buSzPts val="1400"/>
              <a:buNone/>
            </a:pPr>
            <a:endParaRPr lang="ru-RU" sz="1800" dirty="0">
              <a:latin typeface="Times New Roman" panose="02020603050405020304" pitchFamily="18" charset="0"/>
              <a:cs typeface="Times New Roman" panose="02020603050405020304" pitchFamily="18" charset="0"/>
            </a:endParaRPr>
          </a:p>
          <a:p>
            <a:pPr marL="0" indent="0">
              <a:buSzPts val="1400"/>
              <a:buNone/>
            </a:pPr>
            <a:r>
              <a:rPr lang="ru-RU" sz="1800" dirty="0">
                <a:latin typeface="Times New Roman" panose="02020603050405020304" pitchFamily="18" charset="0"/>
                <a:cs typeface="Times New Roman" panose="02020603050405020304" pitchFamily="18" charset="0"/>
              </a:rPr>
              <a:t>Рекомендуется адвокатам, кто имеет право на накопительную пенсию ежегодно проверять доходность от её управления по СФР и по НПФ и сравнивать, но учитывать что переход из фонда в фонд целесообразен в конце года и доходность возрастает при пребывании в фонде более 5 лет</a:t>
            </a:r>
          </a:p>
          <a:p>
            <a:pPr marL="0" indent="0">
              <a:buSzPts val="1400"/>
              <a:buNone/>
            </a:pPr>
            <a:endParaRP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4383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8"/>
          <p:cNvSpPr txBox="1">
            <a:spLocks noGrp="1"/>
          </p:cNvSpPr>
          <p:nvPr>
            <p:ph type="title"/>
          </p:nvPr>
        </p:nvSpPr>
        <p:spPr>
          <a:xfrm>
            <a:off x="838200" y="365126"/>
            <a:ext cx="10515600" cy="303947"/>
          </a:xfrm>
          <a:prstGeom prst="rect">
            <a:avLst/>
          </a:prstGeom>
          <a:noFill/>
          <a:ln>
            <a:noFill/>
          </a:ln>
        </p:spPr>
        <p:txBody>
          <a:bodyPr spcFirstLastPara="1" wrap="square" lIns="91425" tIns="45700" rIns="91425" bIns="45700" anchor="ctr" anchorCtr="0">
            <a:noAutofit/>
          </a:bodyPr>
          <a:lstStyle/>
          <a:p>
            <a:pPr marL="457200" marR="540385" lvl="0" indent="0" algn="ctr" rtl="0">
              <a:lnSpc>
                <a:spcPct val="150000"/>
              </a:lnSpc>
              <a:spcBef>
                <a:spcPts val="0"/>
              </a:spcBef>
              <a:spcAft>
                <a:spcPts val="0"/>
              </a:spcAft>
              <a:buClr>
                <a:schemeClr val="dk1"/>
              </a:buClr>
              <a:buSzPts val="2000"/>
              <a:buFont typeface="Times New Roman"/>
              <a:buNone/>
            </a:pPr>
            <a:r>
              <a:rPr lang="ru-RU" sz="2000" b="1" dirty="0">
                <a:latin typeface="Times New Roman"/>
                <a:ea typeface="Times New Roman"/>
                <a:cs typeface="Times New Roman"/>
                <a:sym typeface="Times New Roman"/>
              </a:rPr>
              <a:t>СПЕЦИФИКА ТРУДОВЫХ ОТНОШЕНИЙ АДВОКАТА</a:t>
            </a:r>
            <a:endParaRPr sz="2000" dirty="0">
              <a:latin typeface="Times New Roman"/>
              <a:ea typeface="Times New Roman"/>
              <a:cs typeface="Times New Roman"/>
              <a:sym typeface="Times New Roman"/>
            </a:endParaRPr>
          </a:p>
        </p:txBody>
      </p:sp>
      <p:sp>
        <p:nvSpPr>
          <p:cNvPr id="132" name="Google Shape;132;p8"/>
          <p:cNvSpPr txBox="1">
            <a:spLocks noGrp="1"/>
          </p:cNvSpPr>
          <p:nvPr>
            <p:ph type="body" idx="1"/>
          </p:nvPr>
        </p:nvSpPr>
        <p:spPr>
          <a:xfrm>
            <a:off x="234950" y="2579620"/>
            <a:ext cx="10949723" cy="1200288"/>
          </a:xfrm>
          <a:prstGeom prst="rect">
            <a:avLst/>
          </a:prstGeom>
          <a:noFill/>
          <a:ln>
            <a:noFill/>
          </a:ln>
        </p:spPr>
        <p:txBody>
          <a:bodyPr spcFirstLastPara="1" wrap="square" lIns="91425" tIns="45700" rIns="91425" bIns="45700" anchor="ctr" anchorCtr="0">
            <a:spAutoFit/>
          </a:bodyPr>
          <a:lstStyle/>
          <a:p>
            <a:pPr marL="0" marR="0" lvl="0" indent="0" algn="l" rtl="0">
              <a:lnSpc>
                <a:spcPct val="200000"/>
              </a:lnSpc>
              <a:spcBef>
                <a:spcPts val="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200000"/>
              </a:lnSpc>
              <a:spcBef>
                <a:spcPts val="0"/>
              </a:spcBef>
              <a:spcAft>
                <a:spcPts val="0"/>
              </a:spcAft>
              <a:buClr>
                <a:schemeClr val="dk1"/>
              </a:buClr>
              <a:buSzPts val="1800"/>
              <a:buNone/>
            </a:pPr>
            <a:endParaRPr sz="1800" b="0" i="0" u="none" strike="noStrike" cap="none" dirty="0">
              <a:solidFill>
                <a:schemeClr val="dk1"/>
              </a:solidFill>
              <a:latin typeface="Arial"/>
              <a:ea typeface="Arial"/>
              <a:cs typeface="Arial"/>
              <a:sym typeface="Arial"/>
            </a:endParaRPr>
          </a:p>
        </p:txBody>
      </p:sp>
      <p:sp>
        <p:nvSpPr>
          <p:cNvPr id="3" name="TextBox 2">
            <a:extLst>
              <a:ext uri="{FF2B5EF4-FFF2-40B4-BE49-F238E27FC236}">
                <a16:creationId xmlns:a16="http://schemas.microsoft.com/office/drawing/2014/main" id="{14B2D3B9-D864-C61A-9411-E08086BE6CC6}"/>
              </a:ext>
            </a:extLst>
          </p:cNvPr>
          <p:cNvSpPr txBox="1"/>
          <p:nvPr/>
        </p:nvSpPr>
        <p:spPr>
          <a:xfrm>
            <a:off x="401444" y="1140040"/>
            <a:ext cx="11555606" cy="6840078"/>
          </a:xfrm>
          <a:prstGeom prst="rect">
            <a:avLst/>
          </a:prstGeom>
          <a:noFill/>
        </p:spPr>
        <p:txBody>
          <a:bodyPr wrap="square">
            <a:spAutoFit/>
          </a:bodyPr>
          <a:lstStyle/>
          <a:p>
            <a:pPr marR="540385" algn="just">
              <a:lnSpc>
                <a:spcPct val="150000"/>
              </a:lnSpc>
              <a:buNone/>
            </a:pPr>
            <a:r>
              <a:rPr lang="ru-RU" dirty="0">
                <a:effectLst/>
                <a:latin typeface="Times New Roman" panose="02020603050405020304" pitchFamily="18" charset="0"/>
                <a:ea typeface="Calibri" panose="020F0502020204030204" pitchFamily="34" charset="0"/>
                <a:cs typeface="Times New Roman" panose="02020603050405020304" pitchFamily="18" charset="0"/>
              </a:rPr>
              <a:t>Статья 2 Федерального закона «Об адвокатской деятельности и адвокатуре» предполагает </a:t>
            </a:r>
            <a:r>
              <a:rPr lang="ru-RU" b="1" dirty="0">
                <a:effectLst/>
                <a:latin typeface="Times New Roman" panose="02020603050405020304" pitchFamily="18" charset="0"/>
                <a:ea typeface="Calibri" panose="020F0502020204030204" pitchFamily="34" charset="0"/>
                <a:cs typeface="Times New Roman" panose="02020603050405020304" pitchFamily="18" charset="0"/>
              </a:rPr>
              <a:t>запрет на трудовые отношения адвоката </a:t>
            </a:r>
            <a:r>
              <a:rPr lang="ru-RU" dirty="0">
                <a:effectLst/>
                <a:latin typeface="Times New Roman" panose="02020603050405020304" pitchFamily="18" charset="0"/>
                <a:ea typeface="Calibri" panose="020F0502020204030204" pitchFamily="34" charset="0"/>
                <a:cs typeface="Times New Roman" panose="02020603050405020304" pitchFamily="18" charset="0"/>
              </a:rPr>
              <a:t>(«адвокат не вправе вступать в трудовые отношения в качестве работника)а и запрет на все виды государственных и муниципальных должностей и государственной и муниципальной службы, однако, законодатель допустил для адвоката право совмещать свою деятельность как адвоката с трудовыми отношениями в трех профессиональных сферах: научной, преподавательской и иной творческой деятельности, а также в адвокатских образованиях и палатах- в качестве руководителя адвокатского образования, а также работа на выборных должностях в адвокатских </a:t>
            </a:r>
            <a:r>
              <a:rPr lang="ru-RU" dirty="0">
                <a:latin typeface="Times New Roman" panose="02020603050405020304" pitchFamily="18" charset="0"/>
                <a:ea typeface="Calibri" panose="020F0502020204030204" pitchFamily="34" charset="0"/>
                <a:cs typeface="Times New Roman" panose="02020603050405020304" pitchFamily="18" charset="0"/>
              </a:rPr>
              <a:t>палатах субъекта и ФПА </a:t>
            </a:r>
            <a:r>
              <a:rPr lang="ru-RU" dirty="0">
                <a:effectLst/>
                <a:latin typeface="Times New Roman" panose="02020603050405020304" pitchFamily="18" charset="0"/>
                <a:ea typeface="Calibri" panose="020F0502020204030204" pitchFamily="34" charset="0"/>
                <a:cs typeface="Times New Roman" panose="02020603050405020304" pitchFamily="18" charset="0"/>
              </a:rPr>
              <a:t>и общероссийских и международных общественных объединениях адвокатов-то есть в том числе быть руководителем юридического лица в сфере адвокатуры. </a:t>
            </a:r>
          </a:p>
          <a:p>
            <a:pPr marR="540385" algn="ctr">
              <a:lnSpc>
                <a:spcPct val="150000"/>
              </a:lnSpc>
              <a:buNone/>
            </a:pPr>
            <a:r>
              <a:rPr lang="ru-RU" b="1" dirty="0">
                <a:latin typeface="Times New Roman" panose="02020603050405020304" pitchFamily="18" charset="0"/>
                <a:ea typeface="Calibri" panose="020F0502020204030204" pitchFamily="34" charset="0"/>
                <a:cs typeface="Times New Roman" panose="02020603050405020304" pitchFamily="18" charset="0"/>
              </a:rPr>
              <a:t>Проблемы в практике правоприменения </a:t>
            </a:r>
            <a:endParaRPr lang="ru-RU" b="1"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540385" indent="-342900" algn="just">
              <a:lnSpc>
                <a:spcPct val="150000"/>
              </a:lnSpc>
              <a:buAutoNum type="arabicPeriod"/>
            </a:pPr>
            <a:r>
              <a:rPr lang="ru-RU" dirty="0">
                <a:latin typeface="Times New Roman" panose="02020603050405020304" pitchFamily="18" charset="0"/>
                <a:ea typeface="Calibri" panose="020F0502020204030204" pitchFamily="34" charset="0"/>
                <a:cs typeface="Times New Roman" panose="02020603050405020304" pitchFamily="18" charset="0"/>
              </a:rPr>
              <a:t>Должность, которую адвокат будет занимать в трудовых отношениях научной, преподавательской и иной творческой деятельности должна соответствовать по наименованию и квалификационным характеристикам соответствующим номенклатурам должностей в данных сферах, а также занимающий данную должность адвокат соответствовал профстандарту или квалификационных характеристикам по данной должности  и это должно отражаться в его трудовом договоре (и или должностной инструкции)</a:t>
            </a:r>
          </a:p>
          <a:p>
            <a:pPr marL="342900" marR="540385" indent="-342900" algn="just">
              <a:lnSpc>
                <a:spcPct val="150000"/>
              </a:lnSpc>
              <a:buAutoNum type="arabicPeriod"/>
            </a:pPr>
            <a:r>
              <a:rPr lang="ru-RU" dirty="0">
                <a:latin typeface="Times New Roman" panose="02020603050405020304" pitchFamily="18" charset="0"/>
                <a:cs typeface="Times New Roman" panose="02020603050405020304" pitchFamily="18" charset="0"/>
              </a:rPr>
              <a:t>Законодательство не запрещает адвокату работать по основному месту работы  по </a:t>
            </a:r>
            <a:r>
              <a:rPr lang="ru-RU" dirty="0">
                <a:latin typeface="Times New Roman" panose="02020603050405020304" pitchFamily="18" charset="0"/>
                <a:ea typeface="Calibri" panose="020F0502020204030204" pitchFamily="34" charset="0"/>
                <a:cs typeface="Times New Roman" panose="02020603050405020304" pitchFamily="18" charset="0"/>
              </a:rPr>
              <a:t>научной, преподавательской и иной творческой деятельности, </a:t>
            </a:r>
            <a:r>
              <a:rPr lang="ru-RU" dirty="0">
                <a:latin typeface="Times New Roman" panose="02020603050405020304" pitchFamily="18" charset="0"/>
                <a:cs typeface="Times New Roman" panose="02020603050405020304" pitchFamily="18" charset="0"/>
              </a:rPr>
              <a:t>но при условии совмещения такой работы без дистанционных трудовых отношений и или осуществлении в течении рабочего дня адвокатской практики возникает вопрос об обоснованности оплаты труда такого работника–необходимо оценивать правовые риски и учитывать целесообразность работы по совместительству и  или дистанционному трудовому договору с учетом занятости по адвокатской практики и ее очному характеру</a:t>
            </a:r>
          </a:p>
          <a:p>
            <a:pPr marR="540385" algn="just">
              <a:lnSpc>
                <a:spcPct val="150000"/>
              </a:lnSpc>
              <a:buNone/>
            </a:pP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R="540385" algn="just">
              <a:lnSpc>
                <a:spcPct val="150000"/>
              </a:lnSpc>
              <a:buNone/>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p>
            <a:pPr marR="540385" algn="just">
              <a:lnSpc>
                <a:spcPct val="150000"/>
              </a:lnSpc>
              <a:buNone/>
            </a:pP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R="540385" algn="just">
              <a:lnSpc>
                <a:spcPct val="150000"/>
              </a:lnSpc>
              <a:buNone/>
            </a:pPr>
            <a:endParaRPr lang="ru-RU" sz="1400" dirty="0">
              <a:effectLst/>
              <a:latin typeface="Times New Roman" panose="02020603050405020304" pitchFamily="18" charset="0"/>
              <a:ea typeface="Calibri" panose="020F0502020204030204" pitchFamily="34" charset="0"/>
              <a:cs typeface="Times New Roman (Основной текст"/>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a:extLst>
            <a:ext uri="{FF2B5EF4-FFF2-40B4-BE49-F238E27FC236}">
              <a16:creationId xmlns:a16="http://schemas.microsoft.com/office/drawing/2014/main" id="{6E41B837-4D91-D7EC-BFE6-F90737128A39}"/>
            </a:ext>
          </a:extLst>
        </p:cNvPr>
        <p:cNvGrpSpPr/>
        <p:nvPr/>
      </p:nvGrpSpPr>
      <p:grpSpPr>
        <a:xfrm>
          <a:off x="0" y="0"/>
          <a:ext cx="0" cy="0"/>
          <a:chOff x="0" y="0"/>
          <a:chExt cx="0" cy="0"/>
        </a:xfrm>
      </p:grpSpPr>
      <p:sp>
        <p:nvSpPr>
          <p:cNvPr id="131" name="Google Shape;131;p8">
            <a:extLst>
              <a:ext uri="{FF2B5EF4-FFF2-40B4-BE49-F238E27FC236}">
                <a16:creationId xmlns:a16="http://schemas.microsoft.com/office/drawing/2014/main" id="{8199B596-811D-3F57-E117-ED05F6BB4198}"/>
              </a:ext>
            </a:extLst>
          </p:cNvPr>
          <p:cNvSpPr txBox="1">
            <a:spLocks noGrp="1"/>
          </p:cNvSpPr>
          <p:nvPr>
            <p:ph type="title"/>
          </p:nvPr>
        </p:nvSpPr>
        <p:spPr>
          <a:xfrm>
            <a:off x="838200" y="365126"/>
            <a:ext cx="10515600" cy="303947"/>
          </a:xfrm>
          <a:prstGeom prst="rect">
            <a:avLst/>
          </a:prstGeom>
          <a:noFill/>
          <a:ln>
            <a:noFill/>
          </a:ln>
        </p:spPr>
        <p:txBody>
          <a:bodyPr spcFirstLastPara="1" wrap="square" lIns="91425" tIns="45700" rIns="91425" bIns="45700" anchor="ctr" anchorCtr="0">
            <a:noAutofit/>
          </a:bodyPr>
          <a:lstStyle/>
          <a:p>
            <a:pPr marL="457200" marR="540385" lvl="0" indent="0" algn="ctr" rtl="0">
              <a:lnSpc>
                <a:spcPct val="100000"/>
              </a:lnSpc>
              <a:spcBef>
                <a:spcPts val="0"/>
              </a:spcBef>
              <a:spcAft>
                <a:spcPts val="0"/>
              </a:spcAft>
              <a:buClr>
                <a:schemeClr val="dk1"/>
              </a:buClr>
              <a:buSzPts val="2000"/>
              <a:buFont typeface="Times New Roman"/>
              <a:buNone/>
            </a:pPr>
            <a:r>
              <a:rPr lang="ru-RU" sz="2000" b="1" dirty="0">
                <a:latin typeface="Times New Roman"/>
                <a:ea typeface="Times New Roman"/>
                <a:cs typeface="Times New Roman"/>
                <a:sym typeface="Times New Roman"/>
              </a:rPr>
              <a:t>СПЕЦИФИКА ПЕНСИОННОГО ОБЕСПЕЧЕНИЯ АДВОКАТОВ-ПОЛУЧАТЕЛЕЙ ПЕНСИИ ЗА ВЫСЛУГУ ЛЕТ И ПО ИНВАЛИДНОСТИ</a:t>
            </a:r>
            <a:endParaRPr sz="2000" dirty="0">
              <a:latin typeface="Times New Roman"/>
              <a:ea typeface="Times New Roman"/>
              <a:cs typeface="Times New Roman"/>
              <a:sym typeface="Times New Roman"/>
            </a:endParaRPr>
          </a:p>
        </p:txBody>
      </p:sp>
      <p:sp>
        <p:nvSpPr>
          <p:cNvPr id="132" name="Google Shape;132;p8">
            <a:extLst>
              <a:ext uri="{FF2B5EF4-FFF2-40B4-BE49-F238E27FC236}">
                <a16:creationId xmlns:a16="http://schemas.microsoft.com/office/drawing/2014/main" id="{387EFD9C-388D-CEBE-E88C-2CD13B7FBE9B}"/>
              </a:ext>
            </a:extLst>
          </p:cNvPr>
          <p:cNvSpPr txBox="1">
            <a:spLocks noGrp="1"/>
          </p:cNvSpPr>
          <p:nvPr>
            <p:ph type="body" idx="1"/>
          </p:nvPr>
        </p:nvSpPr>
        <p:spPr>
          <a:xfrm>
            <a:off x="234950" y="2579620"/>
            <a:ext cx="10949723" cy="1200288"/>
          </a:xfrm>
          <a:prstGeom prst="rect">
            <a:avLst/>
          </a:prstGeom>
          <a:noFill/>
          <a:ln>
            <a:noFill/>
          </a:ln>
        </p:spPr>
        <p:txBody>
          <a:bodyPr spcFirstLastPara="1" wrap="square" lIns="91425" tIns="45700" rIns="91425" bIns="45700" anchor="ctr" anchorCtr="0">
            <a:spAutoFit/>
          </a:bodyPr>
          <a:lstStyle/>
          <a:p>
            <a:pPr marL="0" marR="0" lvl="0" indent="0" algn="l" rtl="0">
              <a:lnSpc>
                <a:spcPct val="200000"/>
              </a:lnSpc>
              <a:spcBef>
                <a:spcPts val="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200000"/>
              </a:lnSpc>
              <a:spcBef>
                <a:spcPts val="0"/>
              </a:spcBef>
              <a:spcAft>
                <a:spcPts val="0"/>
              </a:spcAft>
              <a:buClr>
                <a:schemeClr val="dk1"/>
              </a:buClr>
              <a:buSzPts val="1800"/>
              <a:buNone/>
            </a:pPr>
            <a:endParaRPr sz="1800" b="0" i="0" u="none" strike="noStrike" cap="none" dirty="0">
              <a:solidFill>
                <a:schemeClr val="dk1"/>
              </a:solidFill>
              <a:latin typeface="Arial"/>
              <a:ea typeface="Arial"/>
              <a:cs typeface="Arial"/>
              <a:sym typeface="Arial"/>
            </a:endParaRPr>
          </a:p>
        </p:txBody>
      </p:sp>
      <p:sp>
        <p:nvSpPr>
          <p:cNvPr id="3" name="TextBox 2">
            <a:extLst>
              <a:ext uri="{FF2B5EF4-FFF2-40B4-BE49-F238E27FC236}">
                <a16:creationId xmlns:a16="http://schemas.microsoft.com/office/drawing/2014/main" id="{85FE5C72-A6F1-BEE5-B5ED-59D8E0C14DEA}"/>
              </a:ext>
            </a:extLst>
          </p:cNvPr>
          <p:cNvSpPr txBox="1"/>
          <p:nvPr/>
        </p:nvSpPr>
        <p:spPr>
          <a:xfrm>
            <a:off x="401444" y="1140040"/>
            <a:ext cx="11555606" cy="5924699"/>
          </a:xfrm>
          <a:prstGeom prst="rect">
            <a:avLst/>
          </a:prstGeom>
          <a:noFill/>
        </p:spPr>
        <p:txBody>
          <a:bodyPr wrap="square">
            <a:spAutoFit/>
          </a:bodyPr>
          <a:lstStyle/>
          <a:p>
            <a:pPr>
              <a:lnSpc>
                <a:spcPct val="150000"/>
              </a:lnSpc>
            </a:pPr>
            <a:r>
              <a:rPr lang="ru-RU" sz="1800" dirty="0">
                <a:latin typeface="Times New Roman" panose="02020603050405020304" pitchFamily="18" charset="0"/>
                <a:cs typeface="Times New Roman" panose="02020603050405020304" pitchFamily="18" charset="0"/>
              </a:rPr>
              <a:t>Если адвокат уже является получателями пенсии за выслугу лет или по инвалидности в соответствии Законом Российской Федерации от 12 февраля 1993 года № 4468-I «О пенсионном обеспечении лиц, проходивших военную службу, службу в органах внутренних дел, Государственной противопожарной службе, органах по контролю за оборотом наркотических средств и психотропных веществ, учреждениях и органах уголовно-исполнительной системы, войсках национальной гвардии Российской Федерации, органах принудительного исполнения Российской Федерации, и их семей», то он уплачивает страховые взносы только на обязательное медицинское страхование в размере – 19,8922% от совокупного фиксированного размера страховых взносов, то есть в меньшем размере, чем иные адвокаты и при этом он при достижении возраста пенсионного обеспечения наличии не менее 30 баллов ИПК  получит </a:t>
            </a:r>
            <a:r>
              <a:rPr lang="ru-RU" sz="1800" b="1" dirty="0">
                <a:latin typeface="Times New Roman" panose="02020603050405020304" pitchFamily="18" charset="0"/>
                <a:cs typeface="Times New Roman" panose="02020603050405020304" pitchFamily="18" charset="0"/>
              </a:rPr>
              <a:t>право на страховую пенсию но без фиксированной выплаты и без учета регионального прожиточного минимума пенсионера по региону </a:t>
            </a:r>
          </a:p>
          <a:p>
            <a:pPr>
              <a:lnSpc>
                <a:spcPct val="150000"/>
              </a:lnSpc>
            </a:pPr>
            <a:r>
              <a:rPr lang="ru-RU" sz="1800" dirty="0">
                <a:latin typeface="Times New Roman" panose="02020603050405020304" pitchFamily="18" charset="0"/>
                <a:cs typeface="Times New Roman" panose="02020603050405020304" pitchFamily="18" charset="0"/>
              </a:rPr>
              <a:t>Также стоит обратить внимание данной группы адвокатов на Постановление Конституционного Суда РФ от 28.01.2020 № 5-П и Определение Конституционного Суда РФ от 25 апреля 2023 года № 953-О, которые исключают одновременный зачет хронологически совпадающих периодов в выслугу лет и в страховой стаж.</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58207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0">
          <a:extLst>
            <a:ext uri="{FF2B5EF4-FFF2-40B4-BE49-F238E27FC236}">
              <a16:creationId xmlns:a16="http://schemas.microsoft.com/office/drawing/2014/main" id="{5046D11C-7519-35F4-E0B4-6D12114781EC}"/>
            </a:ext>
          </a:extLst>
        </p:cNvPr>
        <p:cNvGrpSpPr/>
        <p:nvPr/>
      </p:nvGrpSpPr>
      <p:grpSpPr>
        <a:xfrm>
          <a:off x="0" y="0"/>
          <a:ext cx="0" cy="0"/>
          <a:chOff x="0" y="0"/>
          <a:chExt cx="0" cy="0"/>
        </a:xfrm>
      </p:grpSpPr>
      <p:sp>
        <p:nvSpPr>
          <p:cNvPr id="131" name="Google Shape;131;p8">
            <a:extLst>
              <a:ext uri="{FF2B5EF4-FFF2-40B4-BE49-F238E27FC236}">
                <a16:creationId xmlns:a16="http://schemas.microsoft.com/office/drawing/2014/main" id="{C450ED7B-3CDB-B5ED-ACB1-7F537DE04161}"/>
              </a:ext>
            </a:extLst>
          </p:cNvPr>
          <p:cNvSpPr txBox="1">
            <a:spLocks noGrp="1"/>
          </p:cNvSpPr>
          <p:nvPr>
            <p:ph type="title"/>
          </p:nvPr>
        </p:nvSpPr>
        <p:spPr>
          <a:xfrm>
            <a:off x="838200" y="365126"/>
            <a:ext cx="10515600" cy="303947"/>
          </a:xfrm>
          <a:prstGeom prst="rect">
            <a:avLst/>
          </a:prstGeom>
          <a:noFill/>
          <a:ln>
            <a:noFill/>
          </a:ln>
        </p:spPr>
        <p:txBody>
          <a:bodyPr spcFirstLastPara="1" wrap="square" lIns="91425" tIns="45700" rIns="91425" bIns="45700" anchor="ctr" anchorCtr="0">
            <a:noAutofit/>
          </a:bodyPr>
          <a:lstStyle/>
          <a:p>
            <a:pPr marL="457200" marR="540385" lvl="0" indent="0" algn="ctr" rtl="0">
              <a:lnSpc>
                <a:spcPct val="100000"/>
              </a:lnSpc>
              <a:spcBef>
                <a:spcPts val="0"/>
              </a:spcBef>
              <a:spcAft>
                <a:spcPts val="0"/>
              </a:spcAft>
              <a:buClr>
                <a:schemeClr val="dk1"/>
              </a:buClr>
              <a:buSzPts val="2000"/>
              <a:buFont typeface="Times New Roman"/>
              <a:buNone/>
            </a:pPr>
            <a:r>
              <a:rPr lang="ru-RU" sz="1800" b="1" dirty="0">
                <a:latin typeface="Times New Roman"/>
                <a:ea typeface="Times New Roman"/>
                <a:cs typeface="Times New Roman"/>
                <a:sym typeface="Times New Roman"/>
              </a:rPr>
              <a:t>ВОЗМОЖНОСТИ АДВОКАТА ФОРМИРОВАТЬ ПЕНСИЮ СВЕРХ СТРАХОВОЙ </a:t>
            </a:r>
            <a:endParaRPr sz="1800" dirty="0">
              <a:latin typeface="Times New Roman"/>
              <a:ea typeface="Times New Roman"/>
              <a:cs typeface="Times New Roman"/>
              <a:sym typeface="Times New Roman"/>
            </a:endParaRPr>
          </a:p>
        </p:txBody>
      </p:sp>
      <p:sp>
        <p:nvSpPr>
          <p:cNvPr id="132" name="Google Shape;132;p8">
            <a:extLst>
              <a:ext uri="{FF2B5EF4-FFF2-40B4-BE49-F238E27FC236}">
                <a16:creationId xmlns:a16="http://schemas.microsoft.com/office/drawing/2014/main" id="{DAC8C43E-C662-AA2E-5666-8B676A096852}"/>
              </a:ext>
            </a:extLst>
          </p:cNvPr>
          <p:cNvSpPr txBox="1">
            <a:spLocks noGrp="1"/>
          </p:cNvSpPr>
          <p:nvPr>
            <p:ph type="body" idx="1"/>
          </p:nvPr>
        </p:nvSpPr>
        <p:spPr>
          <a:xfrm>
            <a:off x="234950" y="2579620"/>
            <a:ext cx="10949723" cy="1200288"/>
          </a:xfrm>
          <a:prstGeom prst="rect">
            <a:avLst/>
          </a:prstGeom>
          <a:noFill/>
          <a:ln>
            <a:noFill/>
          </a:ln>
        </p:spPr>
        <p:txBody>
          <a:bodyPr spcFirstLastPara="1" wrap="square" lIns="91425" tIns="45700" rIns="91425" bIns="45700" anchor="ctr" anchorCtr="0">
            <a:spAutoFit/>
          </a:bodyPr>
          <a:lstStyle/>
          <a:p>
            <a:pPr marL="0" marR="0" lvl="0" indent="0" algn="l" rtl="0">
              <a:lnSpc>
                <a:spcPct val="200000"/>
              </a:lnSpc>
              <a:spcBef>
                <a:spcPts val="0"/>
              </a:spcBef>
              <a:spcAft>
                <a:spcPts val="0"/>
              </a:spcAft>
              <a:buClr>
                <a:schemeClr val="dk1"/>
              </a:buClr>
              <a:buSzPts val="1800"/>
              <a:buFont typeface="Arial"/>
              <a:buNone/>
            </a:pPr>
            <a:endParaRPr sz="1800" b="0" i="0" u="none" strike="noStrike" cap="none" dirty="0">
              <a:solidFill>
                <a:schemeClr val="dk1"/>
              </a:solidFill>
              <a:latin typeface="Arial"/>
              <a:ea typeface="Arial"/>
              <a:cs typeface="Arial"/>
              <a:sym typeface="Arial"/>
            </a:endParaRPr>
          </a:p>
          <a:p>
            <a:pPr marL="0" marR="0" lvl="0" indent="0" algn="l" rtl="0">
              <a:lnSpc>
                <a:spcPct val="200000"/>
              </a:lnSpc>
              <a:spcBef>
                <a:spcPts val="0"/>
              </a:spcBef>
              <a:spcAft>
                <a:spcPts val="0"/>
              </a:spcAft>
              <a:buClr>
                <a:schemeClr val="dk1"/>
              </a:buClr>
              <a:buSzPts val="1800"/>
              <a:buNone/>
            </a:pPr>
            <a:endParaRPr sz="1800" b="0" i="0" u="none" strike="noStrike" cap="none" dirty="0">
              <a:solidFill>
                <a:schemeClr val="dk1"/>
              </a:solidFill>
              <a:latin typeface="Arial"/>
              <a:ea typeface="Arial"/>
              <a:cs typeface="Arial"/>
              <a:sym typeface="Arial"/>
            </a:endParaRPr>
          </a:p>
        </p:txBody>
      </p:sp>
      <p:sp>
        <p:nvSpPr>
          <p:cNvPr id="3" name="TextBox 2">
            <a:extLst>
              <a:ext uri="{FF2B5EF4-FFF2-40B4-BE49-F238E27FC236}">
                <a16:creationId xmlns:a16="http://schemas.microsoft.com/office/drawing/2014/main" id="{2DBDD3EB-67EB-71E6-1F8B-0A3BFF80D0A3}"/>
              </a:ext>
            </a:extLst>
          </p:cNvPr>
          <p:cNvSpPr txBox="1"/>
          <p:nvPr/>
        </p:nvSpPr>
        <p:spPr>
          <a:xfrm>
            <a:off x="0" y="1140040"/>
            <a:ext cx="12192000" cy="5570756"/>
          </a:xfrm>
          <a:prstGeom prst="rect">
            <a:avLst/>
          </a:prstGeom>
          <a:noFill/>
        </p:spPr>
        <p:txBody>
          <a:bodyPr wrap="square">
            <a:spAutoFit/>
          </a:bodyPr>
          <a:lstStyle/>
          <a:p>
            <a:pPr marL="342900" lvl="0" indent="-342900">
              <a:buAutoNum type="arabicPeriod"/>
            </a:pPr>
            <a:r>
              <a:rPr lang="ru-RU" sz="1800" dirty="0">
                <a:latin typeface="Times New Roman" panose="02020603050405020304" pitchFamily="18" charset="0"/>
                <a:cs typeface="Times New Roman" panose="02020603050405020304" pitchFamily="18" charset="0"/>
              </a:rPr>
              <a:t>Право на добровольную уплату дополнительных страховых взносов, это имеет ограничения по предельным величинам. Например, имеется возможность добровольной уплаты фиксированных страховых взносов в части, превышающей фиксированный размер, но в общей сложности не более размера, определяемого как 22,0% восьмикратного минимального размера оплаты труда, установленного федеральным законом на начало финансового года, за который уплачиваются страховые взносы, увеличенного в 12 раз.</a:t>
            </a:r>
          </a:p>
          <a:p>
            <a:pPr marL="342900" lvl="0" indent="-342900">
              <a:buAutoNum type="arabicPeriod"/>
            </a:pPr>
            <a:r>
              <a:rPr lang="ru-RU" sz="1800" dirty="0">
                <a:latin typeface="Times New Roman" panose="02020603050405020304" pitchFamily="18" charset="0"/>
                <a:cs typeface="Times New Roman" panose="02020603050405020304" pitchFamily="18" charset="0"/>
              </a:rPr>
              <a:t>Приобретение за денежные средства дополнительного страхового стажа для себя или для иного лица (за которое не осуществляется уплата страховых взносов страхователем в соответствии с Федеральным законом от 15.12.2001 № 167-ФЗ «Об обязательном пенсионном страховании в Российской Федерации» и законодательством Российской Федерации о налогах и сборах), но не более половины страхового стажа, требуемого для назначения страховой пенсии по старости на общих основаниях (то есть не более 7,5 лет – как половина от 15 лет минимального страхового стажа для назначения пенсии).</a:t>
            </a:r>
          </a:p>
          <a:p>
            <a:pPr marL="342900" lvl="0" indent="-342900">
              <a:buAutoNum type="arabicPeriod"/>
            </a:pPr>
            <a:r>
              <a:rPr lang="ru-RU" sz="1800" dirty="0">
                <a:latin typeface="Times New Roman" panose="02020603050405020304" pitchFamily="18" charset="0"/>
                <a:cs typeface="Times New Roman" panose="02020603050405020304" pitchFamily="18" charset="0"/>
              </a:rPr>
              <a:t>Заключение договора с договор с любым из негосударственных пенсионных фондов (НПФ) по их программам и тарифам и получение негосударственную пенсию (дополнительная пенсия).</a:t>
            </a:r>
          </a:p>
          <a:p>
            <a:pPr marL="342900" lvl="0" indent="-342900">
              <a:buAutoNum type="arabicPeriod"/>
            </a:pPr>
            <a:r>
              <a:rPr lang="ru-RU" sz="1800" dirty="0">
                <a:latin typeface="Times New Roman" panose="02020603050405020304" pitchFamily="18" charset="0"/>
                <a:cs typeface="Times New Roman" panose="02020603050405020304" pitchFamily="18" charset="0"/>
              </a:rPr>
              <a:t>Софинансирование пенсии- С 1 января 2024 года есть возможность подключиться к программе долгосрочных </a:t>
            </a:r>
            <a:r>
              <a:rPr lang="ru-RU" sz="1800">
                <a:latin typeface="Times New Roman" panose="02020603050405020304" pitchFamily="18" charset="0"/>
                <a:cs typeface="Times New Roman" panose="02020603050405020304" pitchFamily="18" charset="0"/>
              </a:rPr>
              <a:t>сбережений  (ПДС) </a:t>
            </a:r>
            <a:r>
              <a:rPr lang="ru-RU" sz="1800" dirty="0">
                <a:latin typeface="Times New Roman" panose="02020603050405020304" pitchFamily="18" charset="0"/>
                <a:cs typeface="Times New Roman" panose="02020603050405020304" pitchFamily="18" charset="0"/>
              </a:rPr>
              <a:t>что также предполагает заключение договора с НПФ, и государство будет софинансировать взносы следующим образом: 1 рубль на 1 рубль взносов — при доходе до 80 000 руб.; 1 рубль на 2 рубля взносов — при доходе от 80 000 до 150 000 руб.; 1 рубль на 4 рубля взносов — при доходе свыше 150 000 руб. Максимальная сумма, которую софинансирует государство, составит 36 тыс. руб. в год в течение трех лет после вступления гражданина в программу.</a:t>
            </a:r>
          </a:p>
          <a:p>
            <a:r>
              <a:rPr lang="ru-RU" dirty="0"/>
              <a:t> </a:t>
            </a:r>
          </a:p>
        </p:txBody>
      </p:sp>
    </p:spTree>
    <p:extLst>
      <p:ext uri="{BB962C8B-B14F-4D97-AF65-F5344CB8AC3E}">
        <p14:creationId xmlns:p14="http://schemas.microsoft.com/office/powerpoint/2010/main" val="3826307572"/>
      </p:ext>
    </p:extLst>
  </p:cSld>
  <p:clrMapOvr>
    <a:masterClrMapping/>
  </p:clrMapOvr>
</p:sld>
</file>

<file path=ppt/theme/theme1.xml><?xml version="1.0" encoding="utf-8"?>
<a:theme xmlns:a="http://schemas.openxmlformats.org/drawingml/2006/main" name="Тема Office">
  <a:themeElements>
    <a:clrScheme name="Стандартная">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TotalTime>
  <Words>1968</Words>
  <Application>Microsoft Macintosh PowerPoint</Application>
  <PresentationFormat>Широкоэкранный</PresentationFormat>
  <Paragraphs>73</Paragraphs>
  <Slides>10</Slides>
  <Notes>10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Play</vt:lpstr>
      <vt:lpstr>Arial</vt:lpstr>
      <vt:lpstr>Times New Roman</vt:lpstr>
      <vt:lpstr>Тема Office</vt:lpstr>
      <vt:lpstr>СПЕЦИФИКА ПЕНСИОННОГО ОБЕСПЕЧЕНИЯ ЛИЦ СО СТАТУСОМ АДВОКАТА  2026 год</vt:lpstr>
      <vt:lpstr>ТРУДОВОЙ СТАЖ ПО ЗАКОНОДАТЕЛЬСТВУ РФ</vt:lpstr>
      <vt:lpstr>УСЛОВИЯ НАЗНАЧЕНИЯ ПЕНСИИ АДВОКАТУ </vt:lpstr>
      <vt:lpstr>СТРАХОВЫЕ ВЗНОСЫ АДВОКАТА </vt:lpstr>
      <vt:lpstr>ПРИМЕРНЫЙ РАСЧЕТ ПЕНСИИ АДВОКАТА</vt:lpstr>
      <vt:lpstr>ПРОБЛЕМА НАКОПИТЕЛЬНОЙ ПЕНСИИ АДВОКАТА</vt:lpstr>
      <vt:lpstr>СПЕЦИФИКА ТРУДОВЫХ ОТНОШЕНИЙ АДВОКАТА</vt:lpstr>
      <vt:lpstr>СПЕЦИФИКА ПЕНСИОННОГО ОБЕСПЕЧЕНИЯ АДВОКАТОВ-ПОЛУЧАТЕЛЕЙ ПЕНСИИ ЗА ВЫСЛУГУ ЛЕТ И ПО ИНВАЛИДНОСТИ</vt:lpstr>
      <vt:lpstr>ВОЗМОЖНОСТИ АДВОКАТА ФОРМИРОВАТЬ ПЕНСИЮ СВЕРХ СТРАХОВОЙ </vt:lpstr>
      <vt:lpstr> РЕКОМЕНДУЕМЫЕ МАТЕРИАЛЫ ПО ТЕМЕ ПЕНСИОННОГО ОБЕСПЕЧЕНИЯ АДВОКАТОВ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Адвокат Павел Андреев</dc:creator>
  <cp:lastModifiedBy>Адвокат Павел Андреев</cp:lastModifiedBy>
  <cp:revision>12</cp:revision>
  <dcterms:created xsi:type="dcterms:W3CDTF">2024-02-09T20:50:00Z</dcterms:created>
  <dcterms:modified xsi:type="dcterms:W3CDTF">2026-05-12T10:46:37Z</dcterms:modified>
</cp:coreProperties>
</file>