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3" r:id="rId30"/>
    <p:sldId id="294" r:id="rId31"/>
    <p:sldId id="295" r:id="rId32"/>
    <p:sldId id="296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12192000" cy="6858000"/>
  <p:notesSz cx="6858000" cy="9144000"/>
  <p:embeddedFontLst>
    <p:embeddedFont>
      <p:font typeface="Lemon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51">
          <p15:clr>
            <a:srgbClr val="A4A3A4"/>
          </p15:clr>
        </p15:guide>
        <p15:guide id="2" pos="2683">
          <p15:clr>
            <a:srgbClr val="A4A3A4"/>
          </p15:clr>
        </p15:guide>
        <p15:guide id="3" orient="horz" pos="1457">
          <p15:clr>
            <a:srgbClr val="A4A3A4"/>
          </p15:clr>
        </p15:guide>
        <p15:guide id="4" orient="horz" pos="40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1i5jRmJEtTMiQH1STHOA4mM74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>
        <p:guide pos="551"/>
        <p:guide pos="2683"/>
        <p:guide orient="horz" pos="1457"/>
        <p:guide orient="horz" pos="40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91385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8510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5341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4197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9916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8258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0904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7881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1377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11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6220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9468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486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730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3836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6219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8928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30010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09809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77853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30760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64521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53837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9890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11065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80964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47907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6917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1622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3067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87391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1222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5" name="Google Shape;405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18823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0570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 регистрируетесь на портале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Формируете и направляете заявление на оплату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Судья рассматривает заявление, выносит постановление и направляет его на оплату в УСД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УСД формирует платежный документ и направляет его в казначейство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Казначейство проводит оплату и оповещает об этом УСД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Информация об оплате поступает обратно на портал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9751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0036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7798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1336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3439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9669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103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itle">
  <p:cSld name="006 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0"/>
          <p:cNvSpPr>
            <a:spLocks noGrp="1"/>
          </p:cNvSpPr>
          <p:nvPr>
            <p:ph type="pic" idx="2"/>
          </p:nvPr>
        </p:nvSpPr>
        <p:spPr>
          <a:xfrm>
            <a:off x="5179731" y="1"/>
            <a:ext cx="701227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40"/>
          <p:cNvSpPr txBox="1"/>
          <p:nvPr/>
        </p:nvSpPr>
        <p:spPr>
          <a:xfrm>
            <a:off x="554424" y="4033237"/>
            <a:ext cx="5720255" cy="103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676C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6867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0"/>
          <p:cNvSpPr txBox="1">
            <a:spLocks noGrp="1"/>
          </p:cNvSpPr>
          <p:nvPr>
            <p:ph type="title"/>
          </p:nvPr>
        </p:nvSpPr>
        <p:spPr>
          <a:xfrm>
            <a:off x="698802" y="3886830"/>
            <a:ext cx="4641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1"/>
          </p:nvPr>
        </p:nvSpPr>
        <p:spPr>
          <a:xfrm>
            <a:off x="698416" y="5667679"/>
            <a:ext cx="3452897" cy="22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98416" y="6036648"/>
            <a:ext cx="3452897" cy="30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For Table">
  <p:cSld name="001 For Tab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8676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8676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8676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8676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8676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8676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8676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8676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8676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title"/>
          </p:nvPr>
        </p:nvSpPr>
        <p:spPr>
          <a:xfrm>
            <a:off x="713937" y="587008"/>
            <a:ext cx="1056683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1"/>
          </p:nvPr>
        </p:nvSpPr>
        <p:spPr>
          <a:xfrm>
            <a:off x="709756" y="1603246"/>
            <a:ext cx="5818044" cy="3034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9"/>
          <p:cNvGrpSpPr/>
          <p:nvPr/>
        </p:nvGrpSpPr>
        <p:grpSpPr>
          <a:xfrm>
            <a:off x="695081" y="2822839"/>
            <a:ext cx="10801594" cy="6156853"/>
            <a:chOff x="676031" y="360947"/>
            <a:chExt cx="10801594" cy="6156853"/>
          </a:xfrm>
        </p:grpSpPr>
        <p:sp>
          <p:nvSpPr>
            <p:cNvPr id="11" name="Google Shape;11;p39"/>
            <p:cNvSpPr/>
            <p:nvPr/>
          </p:nvSpPr>
          <p:spPr>
            <a:xfrm>
              <a:off x="676275" y="565484"/>
              <a:ext cx="10801350" cy="571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" name="Google Shape;12;p39"/>
            <p:cNvCxnSpPr/>
            <p:nvPr/>
          </p:nvCxnSpPr>
          <p:spPr>
            <a:xfrm>
              <a:off x="676031" y="360947"/>
              <a:ext cx="10800861" cy="0"/>
            </a:xfrm>
            <a:prstGeom prst="straightConnector1">
              <a:avLst/>
            </a:prstGeom>
            <a:noFill/>
            <a:ln>
              <a:noFill/>
            </a:ln>
          </p:spPr>
        </p:cxnSp>
        <p:grpSp>
          <p:nvGrpSpPr>
            <p:cNvPr id="13" name="Google Shape;13;p39"/>
            <p:cNvGrpSpPr/>
            <p:nvPr/>
          </p:nvGrpSpPr>
          <p:grpSpPr>
            <a:xfrm>
              <a:off x="5347549" y="571501"/>
              <a:ext cx="143995" cy="5713197"/>
              <a:chOff x="5347549" y="605792"/>
              <a:chExt cx="143995" cy="5678904"/>
            </a:xfrm>
          </p:grpSpPr>
          <p:cxnSp>
            <p:nvCxnSpPr>
              <p:cNvPr id="14" name="Google Shape;14;p39"/>
              <p:cNvCxnSpPr/>
              <p:nvPr/>
            </p:nvCxnSpPr>
            <p:spPr>
              <a:xfrm rot="10800000">
                <a:off x="5347549" y="605792"/>
                <a:ext cx="0" cy="5678904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5" name="Google Shape;15;p39"/>
              <p:cNvCxnSpPr/>
              <p:nvPr/>
            </p:nvCxnSpPr>
            <p:spPr>
              <a:xfrm rot="10800000">
                <a:off x="5491544" y="605792"/>
                <a:ext cx="0" cy="5678904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6" name="Google Shape;16;p39"/>
            <p:cNvGrpSpPr/>
            <p:nvPr/>
          </p:nvGrpSpPr>
          <p:grpSpPr>
            <a:xfrm>
              <a:off x="1754405" y="571500"/>
              <a:ext cx="143995" cy="5708229"/>
              <a:chOff x="1754405" y="514350"/>
              <a:chExt cx="143995" cy="5765379"/>
            </a:xfrm>
          </p:grpSpPr>
          <p:cxnSp>
            <p:nvCxnSpPr>
              <p:cNvPr id="17" name="Google Shape;17;p39"/>
              <p:cNvCxnSpPr/>
              <p:nvPr/>
            </p:nvCxnSpPr>
            <p:spPr>
              <a:xfrm rot="10800000">
                <a:off x="1754405" y="514350"/>
                <a:ext cx="0" cy="5765379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8" name="Google Shape;18;p39"/>
              <p:cNvCxnSpPr/>
              <p:nvPr/>
            </p:nvCxnSpPr>
            <p:spPr>
              <a:xfrm rot="10800000">
                <a:off x="1898400" y="514350"/>
                <a:ext cx="0" cy="5765379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9" name="Google Shape;19;p39"/>
            <p:cNvGrpSpPr/>
            <p:nvPr/>
          </p:nvGrpSpPr>
          <p:grpSpPr>
            <a:xfrm>
              <a:off x="2952388" y="561975"/>
              <a:ext cx="143995" cy="5717754"/>
              <a:chOff x="2952388" y="514350"/>
              <a:chExt cx="143995" cy="5765379"/>
            </a:xfrm>
          </p:grpSpPr>
          <p:cxnSp>
            <p:nvCxnSpPr>
              <p:cNvPr id="20" name="Google Shape;20;p39"/>
              <p:cNvCxnSpPr/>
              <p:nvPr/>
            </p:nvCxnSpPr>
            <p:spPr>
              <a:xfrm rot="10800000">
                <a:off x="2952388" y="514350"/>
                <a:ext cx="0" cy="5765379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1" name="Google Shape;21;p39"/>
              <p:cNvCxnSpPr/>
              <p:nvPr/>
            </p:nvCxnSpPr>
            <p:spPr>
              <a:xfrm rot="10800000">
                <a:off x="3096383" y="514350"/>
                <a:ext cx="0" cy="5765379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2" name="Google Shape;22;p39"/>
            <p:cNvGrpSpPr/>
            <p:nvPr/>
          </p:nvGrpSpPr>
          <p:grpSpPr>
            <a:xfrm>
              <a:off x="4147674" y="561975"/>
              <a:ext cx="143995" cy="5722878"/>
              <a:chOff x="4147674" y="519474"/>
              <a:chExt cx="143995" cy="5765379"/>
            </a:xfrm>
          </p:grpSpPr>
          <p:cxnSp>
            <p:nvCxnSpPr>
              <p:cNvPr id="23" name="Google Shape;23;p39"/>
              <p:cNvCxnSpPr/>
              <p:nvPr/>
            </p:nvCxnSpPr>
            <p:spPr>
              <a:xfrm rot="10800000">
                <a:off x="4147674" y="519474"/>
                <a:ext cx="0" cy="5765379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4" name="Google Shape;24;p39"/>
              <p:cNvCxnSpPr/>
              <p:nvPr/>
            </p:nvCxnSpPr>
            <p:spPr>
              <a:xfrm rot="10800000">
                <a:off x="4291669" y="519474"/>
                <a:ext cx="0" cy="5765379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5" name="Google Shape;25;p39"/>
            <p:cNvGrpSpPr/>
            <p:nvPr/>
          </p:nvGrpSpPr>
          <p:grpSpPr>
            <a:xfrm>
              <a:off x="6548761" y="561874"/>
              <a:ext cx="143995" cy="5715101"/>
              <a:chOff x="6548761" y="561874"/>
              <a:chExt cx="143995" cy="5765379"/>
            </a:xfrm>
          </p:grpSpPr>
          <p:cxnSp>
            <p:nvCxnSpPr>
              <p:cNvPr id="26" name="Google Shape;26;p39"/>
              <p:cNvCxnSpPr/>
              <p:nvPr/>
            </p:nvCxnSpPr>
            <p:spPr>
              <a:xfrm rot="10800000">
                <a:off x="6548761" y="561874"/>
                <a:ext cx="0" cy="5765379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" name="Google Shape;27;p39"/>
              <p:cNvCxnSpPr/>
              <p:nvPr/>
            </p:nvCxnSpPr>
            <p:spPr>
              <a:xfrm rot="10800000">
                <a:off x="6692756" y="561874"/>
                <a:ext cx="0" cy="5765379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8" name="Google Shape;28;p39"/>
            <p:cNvGrpSpPr/>
            <p:nvPr/>
          </p:nvGrpSpPr>
          <p:grpSpPr>
            <a:xfrm>
              <a:off x="7745175" y="561975"/>
              <a:ext cx="143995" cy="5729288"/>
              <a:chOff x="7745175" y="547636"/>
              <a:chExt cx="143995" cy="5765379"/>
            </a:xfrm>
          </p:grpSpPr>
          <p:cxnSp>
            <p:nvCxnSpPr>
              <p:cNvPr id="29" name="Google Shape;29;p39"/>
              <p:cNvCxnSpPr/>
              <p:nvPr/>
            </p:nvCxnSpPr>
            <p:spPr>
              <a:xfrm rot="10800000">
                <a:off x="7745175" y="547636"/>
                <a:ext cx="0" cy="5765379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0" name="Google Shape;30;p39"/>
              <p:cNvCxnSpPr/>
              <p:nvPr/>
            </p:nvCxnSpPr>
            <p:spPr>
              <a:xfrm rot="10800000">
                <a:off x="7889170" y="547636"/>
                <a:ext cx="0" cy="5765379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31" name="Google Shape;31;p39"/>
            <p:cNvGrpSpPr/>
            <p:nvPr/>
          </p:nvGrpSpPr>
          <p:grpSpPr>
            <a:xfrm>
              <a:off x="8941590" y="564723"/>
              <a:ext cx="143995" cy="5717015"/>
              <a:chOff x="8941590" y="564723"/>
              <a:chExt cx="143995" cy="5765379"/>
            </a:xfrm>
          </p:grpSpPr>
          <p:cxnSp>
            <p:nvCxnSpPr>
              <p:cNvPr id="32" name="Google Shape;32;p39"/>
              <p:cNvCxnSpPr/>
              <p:nvPr/>
            </p:nvCxnSpPr>
            <p:spPr>
              <a:xfrm rot="10800000">
                <a:off x="8941590" y="564723"/>
                <a:ext cx="0" cy="5765379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3" name="Google Shape;33;p39"/>
              <p:cNvCxnSpPr/>
              <p:nvPr/>
            </p:nvCxnSpPr>
            <p:spPr>
              <a:xfrm rot="10800000">
                <a:off x="9085585" y="564723"/>
                <a:ext cx="0" cy="5765379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34" name="Google Shape;34;p39"/>
            <p:cNvGrpSpPr/>
            <p:nvPr/>
          </p:nvGrpSpPr>
          <p:grpSpPr>
            <a:xfrm>
              <a:off x="10141191" y="561975"/>
              <a:ext cx="143995" cy="5724526"/>
              <a:chOff x="10141191" y="550484"/>
              <a:chExt cx="143995" cy="5765379"/>
            </a:xfrm>
          </p:grpSpPr>
          <p:cxnSp>
            <p:nvCxnSpPr>
              <p:cNvPr id="35" name="Google Shape;35;p39"/>
              <p:cNvCxnSpPr/>
              <p:nvPr/>
            </p:nvCxnSpPr>
            <p:spPr>
              <a:xfrm rot="10800000">
                <a:off x="10141191" y="550484"/>
                <a:ext cx="0" cy="5765379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6" name="Google Shape;36;p39"/>
              <p:cNvCxnSpPr/>
              <p:nvPr/>
            </p:nvCxnSpPr>
            <p:spPr>
              <a:xfrm rot="10800000">
                <a:off x="10285186" y="550484"/>
                <a:ext cx="0" cy="5765379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cxnSp>
          <p:nvCxnSpPr>
            <p:cNvPr id="37" name="Google Shape;37;p39"/>
            <p:cNvCxnSpPr/>
            <p:nvPr/>
          </p:nvCxnSpPr>
          <p:spPr>
            <a:xfrm>
              <a:off x="676031" y="6517800"/>
              <a:ext cx="10796954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38" name="Google Shape;38;p39"/>
            <p:cNvCxnSpPr/>
            <p:nvPr/>
          </p:nvCxnSpPr>
          <p:spPr>
            <a:xfrm>
              <a:off x="700391" y="1607400"/>
              <a:ext cx="10765704" cy="0"/>
            </a:xfrm>
            <a:prstGeom prst="straightConnector1">
              <a:avLst/>
            </a:prstGeom>
            <a:noFill/>
            <a:ln>
              <a:noFill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1118">
          <p15:clr>
            <a:srgbClr val="F26B43"/>
          </p15:clr>
        </p15:guide>
        <p15:guide id="3" pos="1186">
          <p15:clr>
            <a:srgbClr val="F26B43"/>
          </p15:clr>
        </p15:guide>
        <p15:guide id="4" pos="1867">
          <p15:clr>
            <a:srgbClr val="F26B43"/>
          </p15:clr>
        </p15:guide>
        <p15:guide id="5" pos="1935">
          <p15:clr>
            <a:srgbClr val="F26B43"/>
          </p15:clr>
        </p15:guide>
        <p15:guide id="6" pos="2615">
          <p15:clr>
            <a:srgbClr val="F26B43"/>
          </p15:clr>
        </p15:guide>
        <p15:guide id="7" pos="2683">
          <p15:clr>
            <a:srgbClr val="F26B43"/>
          </p15:clr>
        </p15:guide>
        <p15:guide id="8" pos="3364">
          <p15:clr>
            <a:srgbClr val="F26B43"/>
          </p15:clr>
        </p15:guide>
        <p15:guide id="9" pos="3432">
          <p15:clr>
            <a:srgbClr val="F26B43"/>
          </p15:clr>
        </p15:guide>
        <p15:guide id="10" pos="4112">
          <p15:clr>
            <a:srgbClr val="F26B43"/>
          </p15:clr>
        </p15:guide>
        <p15:guide id="11" pos="4180">
          <p15:clr>
            <a:srgbClr val="F26B43"/>
          </p15:clr>
        </p15:guide>
        <p15:guide id="12" pos="4861">
          <p15:clr>
            <a:srgbClr val="F26B43"/>
          </p15:clr>
        </p15:guide>
        <p15:guide id="13" pos="4929">
          <p15:clr>
            <a:srgbClr val="F26B43"/>
          </p15:clr>
        </p15:guide>
        <p15:guide id="14" pos="5609">
          <p15:clr>
            <a:srgbClr val="F26B43"/>
          </p15:clr>
        </p15:guide>
        <p15:guide id="15" pos="5677">
          <p15:clr>
            <a:srgbClr val="F26B43"/>
          </p15:clr>
        </p15:guide>
        <p15:guide id="16" pos="6357">
          <p15:clr>
            <a:srgbClr val="F26B43"/>
          </p15:clr>
        </p15:guide>
        <p15:guide id="17" pos="6425">
          <p15:clr>
            <a:srgbClr val="F26B43"/>
          </p15:clr>
        </p15:guide>
        <p15:guide id="18" pos="7106">
          <p15:clr>
            <a:srgbClr val="F26B43"/>
          </p15:clr>
        </p15:guide>
        <p15:guide id="19" pos="7174">
          <p15:clr>
            <a:srgbClr val="F26B43"/>
          </p15:clr>
        </p15:guide>
        <p15:guide id="20" orient="horz" pos="3906">
          <p15:clr>
            <a:srgbClr val="F26B43"/>
          </p15:clr>
        </p15:guide>
        <p15:guide id="21" orient="horz" pos="368">
          <p15:clr>
            <a:srgbClr val="F26B43"/>
          </p15:clr>
        </p15:guide>
        <p15:guide id="22" orient="horz" pos="1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6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dv.mos-gorsud.lawport.ru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t="-510" b="-2"/>
          <a:stretch/>
        </p:blipFill>
        <p:spPr>
          <a:xfrm>
            <a:off x="-135467" y="-1168137"/>
            <a:ext cx="12327468" cy="826320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/>
          <p:nvPr/>
        </p:nvSpPr>
        <p:spPr>
          <a:xfrm>
            <a:off x="-135467" y="0"/>
            <a:ext cx="12327467" cy="7095067"/>
          </a:xfrm>
          <a:prstGeom prst="rect">
            <a:avLst/>
          </a:prstGeom>
          <a:solidFill>
            <a:schemeClr val="lt1">
              <a:alpha val="4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-4053695" y="2602919"/>
            <a:ext cx="9394046" cy="2526294"/>
          </a:xfrm>
          <a:custGeom>
            <a:avLst/>
            <a:gdLst/>
            <a:ahLst/>
            <a:cxnLst/>
            <a:rect l="l" t="t" r="r" b="b"/>
            <a:pathLst>
              <a:path w="7025105" h="2217590" extrusionOk="0">
                <a:moveTo>
                  <a:pt x="0" y="379022"/>
                </a:moveTo>
                <a:cubicBezTo>
                  <a:pt x="0" y="175934"/>
                  <a:pt x="164635" y="11299"/>
                  <a:pt x="367723" y="11299"/>
                </a:cubicBezTo>
                <a:lnTo>
                  <a:pt x="6633319" y="0"/>
                </a:lnTo>
                <a:cubicBezTo>
                  <a:pt x="6643367" y="20320"/>
                  <a:pt x="7020293" y="368933"/>
                  <a:pt x="7025105" y="379022"/>
                </a:cubicBezTo>
                <a:lnTo>
                  <a:pt x="7025105" y="1849867"/>
                </a:lnTo>
                <a:cubicBezTo>
                  <a:pt x="7025105" y="2052955"/>
                  <a:pt x="6860470" y="2217590"/>
                  <a:pt x="6657382" y="2217590"/>
                </a:cubicBezTo>
                <a:lnTo>
                  <a:pt x="367723" y="2217590"/>
                </a:lnTo>
                <a:cubicBezTo>
                  <a:pt x="164635" y="2217590"/>
                  <a:pt x="0" y="2052955"/>
                  <a:pt x="0" y="1849867"/>
                </a:cubicBezTo>
                <a:lnTo>
                  <a:pt x="0" y="379022"/>
                </a:lnTo>
                <a:close/>
              </a:path>
            </a:pathLst>
          </a:custGeom>
          <a:solidFill>
            <a:schemeClr val="lt1">
              <a:alpha val="764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497200" y="3019630"/>
            <a:ext cx="5400600" cy="16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343336"/>
                </a:solidFill>
                <a:latin typeface="Arial"/>
                <a:ea typeface="Arial"/>
                <a:cs typeface="Arial"/>
                <a:sym typeface="Arial"/>
              </a:rPr>
              <a:t>Портал для </a:t>
            </a:r>
            <a:endParaRPr sz="3600" b="1" i="0" u="none" strike="noStrike" cap="none">
              <a:solidFill>
                <a:srgbClr val="3433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343336"/>
                </a:solidFill>
                <a:latin typeface="Arial"/>
                <a:ea typeface="Arial"/>
                <a:cs typeface="Arial"/>
                <a:sym typeface="Arial"/>
              </a:rPr>
              <a:t>адвокатов КИС СОЮ</a:t>
            </a:r>
            <a:endParaRPr sz="1400" b="0" i="0" u="none" strike="noStrike" cap="none">
              <a:solidFill>
                <a:srgbClr val="3433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433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343336"/>
                </a:solidFill>
                <a:latin typeface="Arial"/>
                <a:ea typeface="Arial"/>
                <a:cs typeface="Arial"/>
                <a:sym typeface="Arial"/>
              </a:rPr>
              <a:t>Московский городской суд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4850" y="111654"/>
            <a:ext cx="4441825" cy="2961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5">
            <a:alphaModFix/>
          </a:blip>
          <a:srcRect t="8553"/>
          <a:stretch/>
        </p:blipFill>
        <p:spPr>
          <a:xfrm flipH="1">
            <a:off x="874713" y="4843463"/>
            <a:ext cx="3987800" cy="282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74382" y="4144970"/>
            <a:ext cx="635000" cy="6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2787" y="0"/>
            <a:ext cx="9986426" cy="636042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sp>
        <p:nvSpPr>
          <p:cNvPr id="199" name="Google Shape;199;p10"/>
          <p:cNvSpPr/>
          <p:nvPr/>
        </p:nvSpPr>
        <p:spPr>
          <a:xfrm>
            <a:off x="1259840" y="144780"/>
            <a:ext cx="4747260" cy="249682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pic>
        <p:nvPicPr>
          <p:cNvPr id="205" name="Google Shape;205;p11"/>
          <p:cNvPicPr preferRelativeResize="0"/>
          <p:nvPr/>
        </p:nvPicPr>
        <p:blipFill rotWithShape="1">
          <a:blip r:embed="rId3">
            <a:alphaModFix/>
          </a:blip>
          <a:srcRect b="5593"/>
          <a:stretch/>
        </p:blipFill>
        <p:spPr>
          <a:xfrm>
            <a:off x="609600" y="0"/>
            <a:ext cx="10972800" cy="636042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1"/>
          <p:cNvSpPr/>
          <p:nvPr/>
        </p:nvSpPr>
        <p:spPr>
          <a:xfrm>
            <a:off x="8523890" y="574828"/>
            <a:ext cx="3142593" cy="3009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  <p:pic>
        <p:nvPicPr>
          <p:cNvPr id="212" name="Google Shape;21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0"/>
            <a:ext cx="10972800" cy="6360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603093">
            <a:off x="8923950" y="156900"/>
            <a:ext cx="2451507" cy="1839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3"/>
          <p:cNvPicPr preferRelativeResize="0"/>
          <p:nvPr/>
        </p:nvPicPr>
        <p:blipFill rotWithShape="1">
          <a:blip r:embed="rId3">
            <a:alphaModFix/>
          </a:blip>
          <a:srcRect b="4334"/>
          <a:stretch/>
        </p:blipFill>
        <p:spPr>
          <a:xfrm>
            <a:off x="612377" y="0"/>
            <a:ext cx="10967246" cy="636042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3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612377" y="1473239"/>
            <a:ext cx="2297016" cy="73393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3"/>
          <p:cNvSpPr/>
          <p:nvPr/>
        </p:nvSpPr>
        <p:spPr>
          <a:xfrm>
            <a:off x="10252150" y="1410801"/>
            <a:ext cx="1002300" cy="334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603123">
            <a:off x="8012902" y="1500451"/>
            <a:ext cx="2435122" cy="189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  <p:pic>
        <p:nvPicPr>
          <p:cNvPr id="228" name="Google Shape;228;p14"/>
          <p:cNvPicPr preferRelativeResize="0"/>
          <p:nvPr/>
        </p:nvPicPr>
        <p:blipFill rotWithShape="1">
          <a:blip r:embed="rId3">
            <a:alphaModFix/>
          </a:blip>
          <a:srcRect r="338"/>
          <a:stretch/>
        </p:blipFill>
        <p:spPr>
          <a:xfrm>
            <a:off x="371004" y="60751"/>
            <a:ext cx="11411093" cy="6299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4"/>
          <p:cNvPicPr preferRelativeResize="0"/>
          <p:nvPr/>
        </p:nvPicPr>
        <p:blipFill rotWithShape="1">
          <a:blip r:embed="rId3">
            <a:alphaModFix/>
          </a:blip>
          <a:srcRect r="52108" b="43963"/>
          <a:stretch/>
        </p:blipFill>
        <p:spPr>
          <a:xfrm>
            <a:off x="3627160" y="1365781"/>
            <a:ext cx="5483623" cy="353012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4"/>
          <p:cNvSpPr/>
          <p:nvPr/>
        </p:nvSpPr>
        <p:spPr>
          <a:xfrm>
            <a:off x="3627150" y="1365775"/>
            <a:ext cx="5483700" cy="35301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31725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5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  <p:sp>
        <p:nvSpPr>
          <p:cNvPr id="237" name="Google Shape;237;p15"/>
          <p:cNvSpPr/>
          <p:nvPr/>
        </p:nvSpPr>
        <p:spPr>
          <a:xfrm>
            <a:off x="6396108" y="976020"/>
            <a:ext cx="5449050" cy="2795486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936619">
            <a:off x="1992021" y="3422950"/>
            <a:ext cx="1974174" cy="173142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5"/>
          <p:cNvSpPr/>
          <p:nvPr/>
        </p:nvSpPr>
        <p:spPr>
          <a:xfrm>
            <a:off x="346842" y="2501455"/>
            <a:ext cx="4928225" cy="1228003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936619">
            <a:off x="7246896" y="3508801"/>
            <a:ext cx="1974174" cy="173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  <p:sp>
        <p:nvSpPr>
          <p:cNvPr id="246" name="Google Shape;246;p16"/>
          <p:cNvSpPr txBox="1">
            <a:spLocks noGrp="1"/>
          </p:cNvSpPr>
          <p:nvPr>
            <p:ph type="body" idx="1"/>
          </p:nvPr>
        </p:nvSpPr>
        <p:spPr>
          <a:xfrm>
            <a:off x="709756" y="1603246"/>
            <a:ext cx="5818044" cy="3034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247" name="Google Shape;24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068" y="0"/>
            <a:ext cx="10699531" cy="633043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6"/>
          <p:cNvSpPr/>
          <p:nvPr/>
        </p:nvSpPr>
        <p:spPr>
          <a:xfrm>
            <a:off x="3499750" y="1065950"/>
            <a:ext cx="4845600" cy="41889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  <p:sp>
        <p:nvSpPr>
          <p:cNvPr id="254" name="Google Shape;254;p17"/>
          <p:cNvSpPr txBox="1">
            <a:spLocks noGrp="1"/>
          </p:cNvSpPr>
          <p:nvPr>
            <p:ph type="body" idx="1"/>
          </p:nvPr>
        </p:nvSpPr>
        <p:spPr>
          <a:xfrm>
            <a:off x="709756" y="1603246"/>
            <a:ext cx="5818044" cy="3034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255" name="Google Shape;25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982" y="1738"/>
            <a:ext cx="10796468" cy="623263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7"/>
          <p:cNvSpPr/>
          <p:nvPr/>
        </p:nvSpPr>
        <p:spPr>
          <a:xfrm>
            <a:off x="3499900" y="1348950"/>
            <a:ext cx="4890600" cy="35382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  <p:sp>
        <p:nvSpPr>
          <p:cNvPr id="262" name="Google Shape;262;p18"/>
          <p:cNvSpPr txBox="1">
            <a:spLocks noGrp="1"/>
          </p:cNvSpPr>
          <p:nvPr>
            <p:ph type="body" idx="1"/>
          </p:nvPr>
        </p:nvSpPr>
        <p:spPr>
          <a:xfrm>
            <a:off x="709756" y="1603246"/>
            <a:ext cx="5818044" cy="3034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263" name="Google Shape;263;p18"/>
          <p:cNvPicPr preferRelativeResize="0"/>
          <p:nvPr/>
        </p:nvPicPr>
        <p:blipFill rotWithShape="1">
          <a:blip r:embed="rId3">
            <a:alphaModFix/>
          </a:blip>
          <a:srcRect l="4693" b="2372"/>
          <a:stretch/>
        </p:blipFill>
        <p:spPr>
          <a:xfrm>
            <a:off x="557047" y="297213"/>
            <a:ext cx="10562897" cy="587828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8"/>
          <p:cNvSpPr/>
          <p:nvPr/>
        </p:nvSpPr>
        <p:spPr>
          <a:xfrm>
            <a:off x="872359" y="2393491"/>
            <a:ext cx="4981903" cy="3034067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  <p:pic>
        <p:nvPicPr>
          <p:cNvPr id="270" name="Google Shape;27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7174" y="-4756785"/>
            <a:ext cx="7877651" cy="1161478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9"/>
          <p:cNvSpPr/>
          <p:nvPr/>
        </p:nvSpPr>
        <p:spPr>
          <a:xfrm>
            <a:off x="6918960" y="6460607"/>
            <a:ext cx="995680" cy="34544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4885" y="4053322"/>
            <a:ext cx="4248150" cy="275272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1524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3" name="Google Shape;273;p19"/>
          <p:cNvSpPr/>
          <p:nvPr/>
        </p:nvSpPr>
        <p:spPr>
          <a:xfrm>
            <a:off x="5839200" y="6381750"/>
            <a:ext cx="937500" cy="324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9"/>
          <p:cNvSpPr txBox="1"/>
          <p:nvPr/>
        </p:nvSpPr>
        <p:spPr>
          <a:xfrm>
            <a:off x="6776720" y="1210868"/>
            <a:ext cx="3698421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8000" b="1" i="0" u="none" strike="noStrike" cap="none">
                <a:solidFill>
                  <a:srgbClr val="FF0000"/>
                </a:solidFill>
                <a:latin typeface="Lemon"/>
                <a:ea typeface="Lemon"/>
                <a:cs typeface="Lemon"/>
                <a:sym typeface="Lemon"/>
              </a:rPr>
              <a:t>*sig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76513" flipH="1">
            <a:off x="7049840" y="5368418"/>
            <a:ext cx="1733444" cy="195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/>
          <p:nvPr/>
        </p:nvSpPr>
        <p:spPr>
          <a:xfrm>
            <a:off x="0" y="28604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49000">
                <a:srgbClr val="F2F2F2"/>
              </a:gs>
              <a:gs pos="100000">
                <a:srgbClr val="D8D8D8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649913" y="3951033"/>
            <a:ext cx="4441825" cy="2961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1888" y="1195256"/>
            <a:ext cx="3987800" cy="308732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"/>
          <p:cNvSpPr txBox="1">
            <a:spLocks noGrp="1"/>
          </p:cNvSpPr>
          <p:nvPr>
            <p:ph type="title"/>
          </p:nvPr>
        </p:nvSpPr>
        <p:spPr>
          <a:xfrm>
            <a:off x="713937" y="587008"/>
            <a:ext cx="1056683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r>
              <a:rPr lang="ru-RU" sz="2600" b="1">
                <a:latin typeface="Arial"/>
                <a:ea typeface="Arial"/>
                <a:cs typeface="Arial"/>
                <a:sym typeface="Arial"/>
              </a:rPr>
              <a:t>Портал для адвокатов КИС СОЮ</a:t>
            </a:r>
            <a:endParaRPr/>
          </a:p>
        </p:txBody>
      </p:sp>
      <p:sp>
        <p:nvSpPr>
          <p:cNvPr id="70" name="Google Shape;70;p2"/>
          <p:cNvSpPr txBox="1">
            <a:spLocks noGrp="1"/>
          </p:cNvSpPr>
          <p:nvPr>
            <p:ph type="body" idx="1"/>
          </p:nvPr>
        </p:nvSpPr>
        <p:spPr>
          <a:xfrm>
            <a:off x="602261" y="3009797"/>
            <a:ext cx="5180056" cy="3034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b="1"/>
              <a:t>Портал предназначен для электронного взаимодействия адвокатов с судебной системой Москвы</a:t>
            </a:r>
            <a:endParaRPr/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7426" y="1545847"/>
            <a:ext cx="6904574" cy="494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77208" y="2082240"/>
            <a:ext cx="3742118" cy="1814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19326" y="2082242"/>
            <a:ext cx="1261448" cy="2973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38082" y="4078491"/>
            <a:ext cx="3475165" cy="89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75994" y="4302472"/>
            <a:ext cx="635000" cy="6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  <p:grpSp>
        <p:nvGrpSpPr>
          <p:cNvPr id="282" name="Google Shape;282;p20"/>
          <p:cNvGrpSpPr/>
          <p:nvPr/>
        </p:nvGrpSpPr>
        <p:grpSpPr>
          <a:xfrm>
            <a:off x="1351349" y="0"/>
            <a:ext cx="4096855" cy="6858000"/>
            <a:chOff x="1351387" y="0"/>
            <a:chExt cx="3669373" cy="6858000"/>
          </a:xfrm>
        </p:grpSpPr>
        <p:pic>
          <p:nvPicPr>
            <p:cNvPr id="283" name="Google Shape;283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13932" y="0"/>
              <a:ext cx="3506828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Google Shape;284;p20"/>
            <p:cNvSpPr txBox="1"/>
            <p:nvPr/>
          </p:nvSpPr>
          <p:spPr>
            <a:xfrm>
              <a:off x="1351387" y="202168"/>
              <a:ext cx="13431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18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Заявление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20"/>
          <p:cNvGrpSpPr/>
          <p:nvPr/>
        </p:nvGrpSpPr>
        <p:grpSpPr>
          <a:xfrm>
            <a:off x="5554455" y="0"/>
            <a:ext cx="5142895" cy="6857999"/>
            <a:chOff x="5554394" y="0"/>
            <a:chExt cx="4940816" cy="6857999"/>
          </a:xfrm>
        </p:grpSpPr>
        <p:pic>
          <p:nvPicPr>
            <p:cNvPr id="286" name="Google Shape;286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71235" y="0"/>
              <a:ext cx="3323975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20"/>
            <p:cNvSpPr txBox="1"/>
            <p:nvPr/>
          </p:nvSpPr>
          <p:spPr>
            <a:xfrm>
              <a:off x="5554394" y="202168"/>
              <a:ext cx="18487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18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Постановление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1"/>
          <p:cNvPicPr preferRelativeResize="0"/>
          <p:nvPr/>
        </p:nvPicPr>
        <p:blipFill rotWithShape="1">
          <a:blip r:embed="rId3">
            <a:alphaModFix/>
          </a:blip>
          <a:srcRect l="939" t="1" r="964" b="1515"/>
          <a:stretch/>
        </p:blipFill>
        <p:spPr>
          <a:xfrm>
            <a:off x="1478430" y="420413"/>
            <a:ext cx="9235140" cy="5665077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1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  <p:pic>
        <p:nvPicPr>
          <p:cNvPr id="294" name="Google Shape;29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291743">
            <a:off x="7654170" y="1020654"/>
            <a:ext cx="1956610" cy="1404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927" y="0"/>
            <a:ext cx="10860859" cy="636042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2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  <p:pic>
        <p:nvPicPr>
          <p:cNvPr id="301" name="Google Shape;30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291743">
            <a:off x="-238664" y="1881207"/>
            <a:ext cx="1611418" cy="1485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23"/>
          <p:cNvPicPr preferRelativeResize="0"/>
          <p:nvPr/>
        </p:nvPicPr>
        <p:blipFill rotWithShape="1">
          <a:blip r:embed="rId3">
            <a:alphaModFix/>
          </a:blip>
          <a:srcRect b="4334"/>
          <a:stretch/>
        </p:blipFill>
        <p:spPr>
          <a:xfrm>
            <a:off x="609600" y="1"/>
            <a:ext cx="10972800" cy="636042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3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  <p:pic>
        <p:nvPicPr>
          <p:cNvPr id="308" name="Google Shape;30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291743">
            <a:off x="4483428" y="1361118"/>
            <a:ext cx="1611418" cy="161141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3"/>
          <p:cNvSpPr/>
          <p:nvPr/>
        </p:nvSpPr>
        <p:spPr>
          <a:xfrm>
            <a:off x="5822732" y="1426566"/>
            <a:ext cx="1334814" cy="296562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3"/>
          <p:cNvSpPr/>
          <p:nvPr/>
        </p:nvSpPr>
        <p:spPr>
          <a:xfrm>
            <a:off x="2996970" y="2953582"/>
            <a:ext cx="1330558" cy="475417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195" y="409166"/>
            <a:ext cx="11130455" cy="576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4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  <p:sp>
        <p:nvSpPr>
          <p:cNvPr id="317" name="Google Shape;317;p24"/>
          <p:cNvSpPr/>
          <p:nvPr/>
        </p:nvSpPr>
        <p:spPr>
          <a:xfrm rot="10800000" flipH="1">
            <a:off x="3988050" y="682434"/>
            <a:ext cx="3804744" cy="526642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  <p:pic>
        <p:nvPicPr>
          <p:cNvPr id="323" name="Google Shape;32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799" y="683229"/>
            <a:ext cx="11152414" cy="5777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7524" y="5264809"/>
            <a:ext cx="1620341" cy="1620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319320" y="3813381"/>
            <a:ext cx="4441825" cy="2961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0572" y="264788"/>
            <a:ext cx="3987800" cy="308732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6"/>
          <p:cNvSpPr txBox="1">
            <a:spLocks noGrp="1"/>
          </p:cNvSpPr>
          <p:nvPr>
            <p:ph type="title"/>
          </p:nvPr>
        </p:nvSpPr>
        <p:spPr>
          <a:xfrm>
            <a:off x="713937" y="587008"/>
            <a:ext cx="1056683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ru-RU"/>
              <a:t>Поддержка и помощь</a:t>
            </a:r>
            <a:endParaRPr/>
          </a:p>
        </p:txBody>
      </p:sp>
      <p:sp>
        <p:nvSpPr>
          <p:cNvPr id="332" name="Google Shape;332;p26"/>
          <p:cNvSpPr txBox="1">
            <a:spLocks noGrp="1"/>
          </p:cNvSpPr>
          <p:nvPr>
            <p:ph type="body" idx="1"/>
          </p:nvPr>
        </p:nvSpPr>
        <p:spPr>
          <a:xfrm>
            <a:off x="709756" y="1327942"/>
            <a:ext cx="5818044" cy="453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На всех этапах работы с порталом предоставляется техническая поддержка, в том числе: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/>
              <a:t>Помощь в настройке УКЭП на ПК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/>
              <a:t>Помощь при регистрации и настройке личного кабинета адвоката на портале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/>
              <a:t>Помощь в работе с сервисом Подачи заявлений на оплату поручений от формирования до отслеживания статуса</a:t>
            </a:r>
            <a:endParaRPr/>
          </a:p>
        </p:txBody>
      </p:sp>
      <p:sp>
        <p:nvSpPr>
          <p:cNvPr id="333" name="Google Shape;333;p26"/>
          <p:cNvSpPr/>
          <p:nvPr/>
        </p:nvSpPr>
        <p:spPr>
          <a:xfrm>
            <a:off x="918236" y="4329729"/>
            <a:ext cx="5401084" cy="1754326"/>
          </a:xfrm>
          <a:prstGeom prst="rect">
            <a:avLst/>
          </a:prstGeom>
          <a:gradFill>
            <a:gsLst>
              <a:gs pos="0">
                <a:srgbClr val="6171EE"/>
              </a:gs>
              <a:gs pos="50000">
                <a:srgbClr val="3D56F3"/>
              </a:gs>
              <a:gs pos="100000">
                <a:srgbClr val="2D44DF"/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Техническая поддержка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+7 (499)-490-19-97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help@lawport.ru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18593" y="1068955"/>
            <a:ext cx="3230439" cy="4398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7"/>
          <p:cNvPicPr preferRelativeResize="0"/>
          <p:nvPr/>
        </p:nvPicPr>
        <p:blipFill rotWithShape="1">
          <a:blip r:embed="rId3">
            <a:alphaModFix/>
          </a:blip>
          <a:srcRect t="-510" b="-2"/>
          <a:stretch/>
        </p:blipFill>
        <p:spPr>
          <a:xfrm>
            <a:off x="-135468" y="-839364"/>
            <a:ext cx="12327468" cy="8263204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7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  <p:sp>
        <p:nvSpPr>
          <p:cNvPr id="342" name="Google Shape;342;p27"/>
          <p:cNvSpPr txBox="1"/>
          <p:nvPr/>
        </p:nvSpPr>
        <p:spPr>
          <a:xfrm>
            <a:off x="3980535" y="563226"/>
            <a:ext cx="6271604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4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Актуальные</a:t>
            </a:r>
            <a:r>
              <a:rPr lang="ru-RU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вопросы работы с порталом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8"/>
          <p:cNvSpPr/>
          <p:nvPr/>
        </p:nvSpPr>
        <p:spPr>
          <a:xfrm>
            <a:off x="0" y="309347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49000">
                <a:srgbClr val="F2F2F2"/>
              </a:gs>
              <a:gs pos="100000">
                <a:srgbClr val="D8D8D8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9150" y="5404616"/>
            <a:ext cx="4441825" cy="2961217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8"/>
          <p:cNvSpPr txBox="1">
            <a:spLocks noGrp="1"/>
          </p:cNvSpPr>
          <p:nvPr>
            <p:ph type="title"/>
          </p:nvPr>
        </p:nvSpPr>
        <p:spPr>
          <a:xfrm>
            <a:off x="713937" y="587008"/>
            <a:ext cx="1080112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ru-RU"/>
              <a:t>Как подключиться к Порталу, кому задать вопросы и обратиться с проблемами?</a:t>
            </a:r>
            <a:endParaRPr sz="2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8"/>
          <p:cNvSpPr/>
          <p:nvPr/>
        </p:nvSpPr>
        <p:spPr>
          <a:xfrm>
            <a:off x="2987775" y="5294700"/>
            <a:ext cx="6903000" cy="1308600"/>
          </a:xfrm>
          <a:prstGeom prst="rect">
            <a:avLst/>
          </a:prstGeom>
          <a:gradFill>
            <a:gsLst>
              <a:gs pos="0">
                <a:srgbClr val="6171EE"/>
              </a:gs>
              <a:gs pos="50000">
                <a:srgbClr val="3D56F3"/>
              </a:gs>
              <a:gs pos="100000">
                <a:srgbClr val="2D44D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получения </a:t>
            </a:r>
            <a:r>
              <a:rPr lang="ru-RU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ссылки</a:t>
            </a:r>
            <a:r>
              <a:rPr lang="ru-RU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вы можете обратиться в службу технической поддержки, Адвокатскую палату или найти ссылку на Портале МГС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60786" y="4530903"/>
            <a:ext cx="3208962" cy="2636444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8"/>
          <p:cNvSpPr txBox="1">
            <a:spLocks noGrp="1"/>
          </p:cNvSpPr>
          <p:nvPr>
            <p:ph type="body" idx="1"/>
          </p:nvPr>
        </p:nvSpPr>
        <p:spPr>
          <a:xfrm>
            <a:off x="1356190" y="1487918"/>
            <a:ext cx="8474178" cy="466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Для подключения к Порталу перейдите по ссылке и следуйте инструкции.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В случае возникновения вопросов обратитесь в техническую поддержку по телефону или по электронной почте.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Подключитесь к чату в вотсаппе. Вам обязательно помогут сотрудники службы технической поддержки и ваши коллеги.</a:t>
            </a:r>
            <a:r>
              <a:rPr lang="ru-RU" sz="1600" b="1"/>
              <a:t/>
            </a:r>
            <a:br>
              <a:rPr lang="ru-RU" sz="1600" b="1"/>
            </a:b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5" y="418693"/>
            <a:ext cx="11637810" cy="5472656"/>
          </a:xfrm>
          <a:prstGeom prst="rect">
            <a:avLst/>
          </a:prstGeom>
        </p:spPr>
      </p:pic>
      <p:pic>
        <p:nvPicPr>
          <p:cNvPr id="11" name="Google Shape;3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2260097">
            <a:off x="3082016" y="3227003"/>
            <a:ext cx="1620341" cy="1620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166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/>
          <p:nvPr/>
        </p:nvSpPr>
        <p:spPr>
          <a:xfrm>
            <a:off x="0" y="224287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49000">
                <a:srgbClr val="F2F2F2"/>
              </a:gs>
              <a:gs pos="100000">
                <a:srgbClr val="D8D8D8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9150" y="5404616"/>
            <a:ext cx="4441825" cy="2961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0925" y="1195454"/>
            <a:ext cx="3987800" cy="308732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713937" y="587008"/>
            <a:ext cx="586974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r>
              <a:rPr lang="ru-RU" sz="2600" b="1">
                <a:latin typeface="Arial"/>
                <a:ea typeface="Arial"/>
                <a:cs typeface="Arial"/>
                <a:sym typeface="Arial"/>
              </a:rPr>
              <a:t>Подача заявлений на оплату поручений</a:t>
            </a:r>
            <a:endParaRPr/>
          </a:p>
        </p:txBody>
      </p:sp>
      <p:pic>
        <p:nvPicPr>
          <p:cNvPr id="84" name="Google Shape;8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8300" y="2086304"/>
            <a:ext cx="5832476" cy="324980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"/>
          <p:cNvSpPr txBox="1">
            <a:spLocks noGrp="1"/>
          </p:cNvSpPr>
          <p:nvPr>
            <p:ph type="body" idx="1"/>
          </p:nvPr>
        </p:nvSpPr>
        <p:spPr>
          <a:xfrm>
            <a:off x="273355" y="1521889"/>
            <a:ext cx="5596915" cy="4326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Возможности сервиса для адвокатов:</a:t>
            </a:r>
            <a:endParaRPr/>
          </a:p>
          <a:p>
            <a:pPr marL="685800" lvl="1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"/>
                <a:ea typeface="Arial"/>
                <a:cs typeface="Arial"/>
                <a:sym typeface="Arial"/>
              </a:rPr>
              <a:t>Подготовить заявление на оплату издержек за выполнение поручений в порядке назначения.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"/>
                <a:ea typeface="Arial"/>
                <a:cs typeface="Arial"/>
                <a:sym typeface="Arial"/>
              </a:rPr>
              <a:t>Отправить заявление в электронном виде в суды Москвы.</a:t>
            </a:r>
            <a:endParaRPr/>
          </a:p>
          <a:p>
            <a:pPr marL="685800" lvl="1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"/>
                <a:ea typeface="Arial"/>
                <a:cs typeface="Arial"/>
                <a:sym typeface="Arial"/>
              </a:rPr>
              <a:t>Отслеживать состояние поданных заявлений.</a:t>
            </a:r>
            <a:endParaRPr/>
          </a:p>
          <a:p>
            <a:pPr marL="685800" lvl="1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"/>
                <a:ea typeface="Arial"/>
                <a:cs typeface="Arial"/>
                <a:sym typeface="Arial"/>
              </a:rPr>
              <a:t>Вести учет оплаченных и неоплаченных заявлений.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12374" y="2454875"/>
            <a:ext cx="3077479" cy="21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58156" y="2454875"/>
            <a:ext cx="1064958" cy="2510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/>
          <p:cNvPicPr preferRelativeResize="0"/>
          <p:nvPr/>
        </p:nvPicPr>
        <p:blipFill rotWithShape="1">
          <a:blip r:embed="rId8">
            <a:alphaModFix/>
          </a:blip>
          <a:srcRect t="10227" b="72450"/>
          <a:stretch/>
        </p:blipFill>
        <p:spPr>
          <a:xfrm>
            <a:off x="6412373" y="4467069"/>
            <a:ext cx="2845783" cy="492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8"/>
          <p:cNvSpPr/>
          <p:nvPr/>
        </p:nvSpPr>
        <p:spPr>
          <a:xfrm>
            <a:off x="0" y="309347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49000">
                <a:srgbClr val="F2F2F2"/>
              </a:gs>
              <a:gs pos="100000">
                <a:srgbClr val="D8D8D8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9150" y="5404616"/>
            <a:ext cx="4441825" cy="2961217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8"/>
          <p:cNvSpPr txBox="1">
            <a:spLocks noGrp="1"/>
          </p:cNvSpPr>
          <p:nvPr>
            <p:ph type="title"/>
          </p:nvPr>
        </p:nvSpPr>
        <p:spPr>
          <a:xfrm>
            <a:off x="713937" y="587008"/>
            <a:ext cx="1080112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ru-RU"/>
              <a:t>Как подключиться к Порталу, кому задать вопросы и обратиться с проблемами?</a:t>
            </a:r>
            <a:endParaRPr sz="2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8"/>
          <p:cNvSpPr/>
          <p:nvPr/>
        </p:nvSpPr>
        <p:spPr>
          <a:xfrm>
            <a:off x="2987775" y="5294700"/>
            <a:ext cx="6903000" cy="1308600"/>
          </a:xfrm>
          <a:prstGeom prst="rect">
            <a:avLst/>
          </a:prstGeom>
          <a:gradFill>
            <a:gsLst>
              <a:gs pos="0">
                <a:srgbClr val="6171EE"/>
              </a:gs>
              <a:gs pos="50000">
                <a:srgbClr val="3D56F3"/>
              </a:gs>
              <a:gs pos="100000">
                <a:srgbClr val="2D44D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получения </a:t>
            </a:r>
            <a:r>
              <a:rPr lang="ru-RU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ссылки</a:t>
            </a:r>
            <a:r>
              <a:rPr lang="ru-RU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вы можете обратиться в службу технической поддержки, Адвокатскую палату или найти ссылку на Портале МГС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60786" y="4530903"/>
            <a:ext cx="3208962" cy="2636444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8"/>
          <p:cNvSpPr txBox="1">
            <a:spLocks noGrp="1"/>
          </p:cNvSpPr>
          <p:nvPr>
            <p:ph type="body" idx="1"/>
          </p:nvPr>
        </p:nvSpPr>
        <p:spPr>
          <a:xfrm>
            <a:off x="1356190" y="1487918"/>
            <a:ext cx="8474178" cy="466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Для подключения к Порталу перейдите по ссылке и следуйте инструкции.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В случае возникновения вопросов обратитесь в техническую поддержку по телефону или по электронной почте.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Подключитесь к чату в вотсаппе. Вам обязательно помогут сотрудники службы технической поддержки и ваши коллеги.</a:t>
            </a:r>
            <a:r>
              <a:rPr lang="ru-RU" sz="1600" b="1"/>
              <a:t/>
            </a:r>
            <a:br>
              <a:rPr lang="ru-RU" sz="1600" b="1"/>
            </a:b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370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31</a:t>
            </a:fld>
            <a:endParaRPr/>
          </a:p>
        </p:txBody>
      </p:sp>
      <p:pic>
        <p:nvPicPr>
          <p:cNvPr id="323" name="Google Shape;32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799" y="683229"/>
            <a:ext cx="11152414" cy="5777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7524" y="5264809"/>
            <a:ext cx="1620341" cy="1620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6146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8"/>
          <p:cNvSpPr/>
          <p:nvPr/>
        </p:nvSpPr>
        <p:spPr>
          <a:xfrm>
            <a:off x="0" y="309347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49000">
                <a:srgbClr val="F2F2F2"/>
              </a:gs>
              <a:gs pos="100000">
                <a:srgbClr val="D8D8D8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9150" y="5404616"/>
            <a:ext cx="4441825" cy="2961217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8"/>
          <p:cNvSpPr txBox="1">
            <a:spLocks noGrp="1"/>
          </p:cNvSpPr>
          <p:nvPr>
            <p:ph type="title"/>
          </p:nvPr>
        </p:nvSpPr>
        <p:spPr>
          <a:xfrm>
            <a:off x="713937" y="587008"/>
            <a:ext cx="1080112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ru-RU"/>
              <a:t>Как подключиться к Порталу, кому задать вопросы и обратиться с проблемами?</a:t>
            </a:r>
            <a:endParaRPr sz="2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8"/>
          <p:cNvSpPr/>
          <p:nvPr/>
        </p:nvSpPr>
        <p:spPr>
          <a:xfrm>
            <a:off x="2987775" y="5294700"/>
            <a:ext cx="6903000" cy="1308600"/>
          </a:xfrm>
          <a:prstGeom prst="rect">
            <a:avLst/>
          </a:prstGeom>
          <a:gradFill>
            <a:gsLst>
              <a:gs pos="0">
                <a:srgbClr val="6171EE"/>
              </a:gs>
              <a:gs pos="50000">
                <a:srgbClr val="3D56F3"/>
              </a:gs>
              <a:gs pos="100000">
                <a:srgbClr val="2D44D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получения </a:t>
            </a:r>
            <a:r>
              <a:rPr lang="ru-RU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ссылки</a:t>
            </a:r>
            <a:r>
              <a:rPr lang="ru-RU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вы можете обратиться в службу технической поддержки, Адвокатскую палату или найти ссылку на Портале МГС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60786" y="4530903"/>
            <a:ext cx="3208962" cy="2636444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8"/>
          <p:cNvSpPr txBox="1">
            <a:spLocks noGrp="1"/>
          </p:cNvSpPr>
          <p:nvPr>
            <p:ph type="body" idx="1"/>
          </p:nvPr>
        </p:nvSpPr>
        <p:spPr>
          <a:xfrm>
            <a:off x="1356190" y="1487918"/>
            <a:ext cx="8474178" cy="466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Для подключения к Порталу перейдите по ссылке и следуйте инструкции.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В случае возникновения вопросов обратитесь в техническую поддержку по телефону или по электронной почте.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Подключитесь к чату в вотсаппе. Вам обязательно помогут сотрудники службы технической поддержки и ваши коллеги.</a:t>
            </a:r>
            <a:r>
              <a:rPr lang="ru-RU" sz="1600" b="1"/>
              <a:t/>
            </a:r>
            <a:br>
              <a:rPr lang="ru-RU" sz="1600" b="1"/>
            </a:b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708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"/>
          <p:cNvSpPr/>
          <p:nvPr/>
        </p:nvSpPr>
        <p:spPr>
          <a:xfrm>
            <a:off x="0" y="309347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49000">
                <a:srgbClr val="F2F2F2"/>
              </a:gs>
              <a:gs pos="100000">
                <a:srgbClr val="D8D8D8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9"/>
          <p:cNvSpPr txBox="1">
            <a:spLocks noGrp="1"/>
          </p:cNvSpPr>
          <p:nvPr>
            <p:ph type="title"/>
          </p:nvPr>
        </p:nvSpPr>
        <p:spPr>
          <a:xfrm>
            <a:off x="713937" y="587008"/>
            <a:ext cx="1080112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ru-RU"/>
              <a:t>Почему на Портале я должен прикрепляться к адвокатскому образованию?</a:t>
            </a:r>
            <a:endParaRPr sz="2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9"/>
          <p:cNvSpPr txBox="1">
            <a:spLocks noGrp="1"/>
          </p:cNvSpPr>
          <p:nvPr>
            <p:ph type="body" idx="1"/>
          </p:nvPr>
        </p:nvSpPr>
        <p:spPr>
          <a:xfrm>
            <a:off x="1268517" y="1725698"/>
            <a:ext cx="7862400" cy="46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Информация об адвокатском образовании необходима для заполнения формы заявления.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Один раз указав данные о нем в профиле, система будет сама автоматически его заполнять.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Список адвокатских образований на Портале – это простой справочник, который пополняется на основании запросов адвокатов.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Корректность отнесения адвокатов к образованию не проверяется администрацией Портала.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Необходимо своевременно актуализировать привязку к адвокатскому образованию при его изменении.</a:t>
            </a:r>
            <a:r>
              <a:rPr lang="ru-RU" sz="1600"/>
              <a:t/>
            </a:r>
            <a:br>
              <a:rPr lang="ru-RU" sz="1600"/>
            </a:b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2779" y="2651581"/>
            <a:ext cx="2798543" cy="2834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0"/>
          <p:cNvSpPr/>
          <p:nvPr/>
        </p:nvSpPr>
        <p:spPr>
          <a:xfrm>
            <a:off x="0" y="309347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49000">
                <a:srgbClr val="F2F2F2"/>
              </a:gs>
              <a:gs pos="100000">
                <a:srgbClr val="D8D8D8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0"/>
          <p:cNvSpPr txBox="1">
            <a:spLocks noGrp="1"/>
          </p:cNvSpPr>
          <p:nvPr>
            <p:ph type="title"/>
          </p:nvPr>
        </p:nvSpPr>
        <p:spPr>
          <a:xfrm>
            <a:off x="713937" y="587008"/>
            <a:ext cx="1080112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ru-RU"/>
              <a:t>Если я уже направил заявление на бумаге, могу я подать его еще раз через Портал?</a:t>
            </a:r>
            <a:endParaRPr sz="26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30" descr="Знак стоп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3675" y="2292850"/>
            <a:ext cx="3128325" cy="28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0"/>
          <p:cNvSpPr txBox="1">
            <a:spLocks noGrp="1"/>
          </p:cNvSpPr>
          <p:nvPr>
            <p:ph type="body" idx="1"/>
          </p:nvPr>
        </p:nvSpPr>
        <p:spPr>
          <a:xfrm>
            <a:off x="1149842" y="1862611"/>
            <a:ext cx="7862400" cy="46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dirty="0"/>
              <a:t>Через Портал нельзя отправлять заявление, которое ранее было направлено в суд в бумажном виде.</a:t>
            </a:r>
            <a:endParaRPr dirty="0"/>
          </a:p>
          <a:p>
            <a:pPr marL="342900" lvl="0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dirty="0"/>
              <a:t>В случае подачи двух заявлений на компенсацию одних и тех же издержек суд может интерпретировать действие адвоката, как необоснованное обогащение.</a:t>
            </a:r>
            <a:endParaRPr dirty="0"/>
          </a:p>
          <a:p>
            <a:pPr marL="342900" lvl="0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dirty="0"/>
              <a:t>По всем выявленным фактам</a:t>
            </a:r>
            <a:r>
              <a:rPr lang="ru-RU" sz="2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</a:t>
            </a:r>
            <a:r>
              <a:rPr lang="ru-RU" sz="2400" dirty="0"/>
              <a:t>повторной подачи заявлений УСД собирает информацию и передает в адвокатскую палату.</a:t>
            </a:r>
            <a:r>
              <a:rPr lang="ru-RU" sz="1600" dirty="0"/>
              <a:t/>
            </a:r>
            <a:br>
              <a:rPr lang="ru-RU" sz="1600" dirty="0"/>
            </a:b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1"/>
          <p:cNvSpPr/>
          <p:nvPr/>
        </p:nvSpPr>
        <p:spPr>
          <a:xfrm>
            <a:off x="0" y="309347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49000">
                <a:srgbClr val="F2F2F2"/>
              </a:gs>
              <a:gs pos="100000">
                <a:srgbClr val="D8D8D8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1"/>
          <p:cNvSpPr txBox="1">
            <a:spLocks noGrp="1"/>
          </p:cNvSpPr>
          <p:nvPr>
            <p:ph type="title"/>
          </p:nvPr>
        </p:nvSpPr>
        <p:spPr>
          <a:xfrm>
            <a:off x="713937" y="587008"/>
            <a:ext cx="1080112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ru-RU"/>
              <a:t>Почему УСД требует постановление с синей печатью для проведения оплаты, хотя говорили, что сейчас полностью электронный документооборот?</a:t>
            </a:r>
            <a:endParaRPr sz="2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1"/>
          <p:cNvSpPr txBox="1">
            <a:spLocks noGrp="1"/>
          </p:cNvSpPr>
          <p:nvPr>
            <p:ph type="body" idx="1"/>
          </p:nvPr>
        </p:nvSpPr>
        <p:spPr>
          <a:xfrm>
            <a:off x="1249667" y="2100636"/>
            <a:ext cx="7862400" cy="46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Регламент полностью электронного взаимодействия заработал с ноября 2020 года.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Все заявления, поданные ранее ноября 2020 года, оплачиваются по старому регламенту, требующему бумажное постановление с синей печатью, подпись судьи и печать о вступлении в силу.</a:t>
            </a:r>
            <a:r>
              <a:rPr lang="ru-RU" sz="1600"/>
              <a:t/>
            </a:r>
            <a:br>
              <a:rPr lang="ru-RU" sz="1600"/>
            </a:b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7253" y="4291476"/>
            <a:ext cx="2409596" cy="27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2"/>
          <p:cNvSpPr/>
          <p:nvPr/>
        </p:nvSpPr>
        <p:spPr>
          <a:xfrm>
            <a:off x="0" y="309347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49000">
                <a:srgbClr val="F2F2F2"/>
              </a:gs>
              <a:gs pos="100000">
                <a:srgbClr val="D8D8D8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2"/>
          <p:cNvSpPr txBox="1">
            <a:spLocks noGrp="1"/>
          </p:cNvSpPr>
          <p:nvPr>
            <p:ph type="title"/>
          </p:nvPr>
        </p:nvSpPr>
        <p:spPr>
          <a:xfrm>
            <a:off x="713937" y="587008"/>
            <a:ext cx="1080112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ru-RU"/>
              <a:t>Что делать, если заявление направлено с ошибками?</a:t>
            </a:r>
            <a:endParaRPr sz="2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2"/>
          <p:cNvSpPr txBox="1">
            <a:spLocks noGrp="1"/>
          </p:cNvSpPr>
          <p:nvPr>
            <p:ph type="body" idx="1"/>
          </p:nvPr>
        </p:nvSpPr>
        <p:spPr>
          <a:xfrm>
            <a:off x="1694167" y="1356917"/>
            <a:ext cx="7862435" cy="468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Как можно скорее передать информацию об ошибочно поданном заявлении службе технической поддержки или обратиться напрямую к судье,  который должен его рассматривать.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После получения информации судья сможет отклонить заявление, поданное с ошибкой.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Отклоненное заявление можно скорректировать и подать заново. 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Более детально про процедуру отклонения будет рассказано далее.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6514" y="4665447"/>
            <a:ext cx="2418368" cy="25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3660" y="761999"/>
            <a:ext cx="2309870" cy="292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3"/>
          <p:cNvSpPr/>
          <p:nvPr/>
        </p:nvSpPr>
        <p:spPr>
          <a:xfrm>
            <a:off x="0" y="309347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49000">
                <a:srgbClr val="F2F2F2"/>
              </a:gs>
              <a:gs pos="100000">
                <a:srgbClr val="D8D8D8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3"/>
          <p:cNvSpPr txBox="1">
            <a:spLocks noGrp="1"/>
          </p:cNvSpPr>
          <p:nvPr>
            <p:ph type="title"/>
          </p:nvPr>
        </p:nvSpPr>
        <p:spPr>
          <a:xfrm>
            <a:off x="713937" y="587008"/>
            <a:ext cx="1080112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ru-RU"/>
              <a:t>Что делать, если судья отклонил заявление? Могу ли я его снова подать? </a:t>
            </a:r>
            <a:endParaRPr sz="2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3"/>
          <p:cNvSpPr txBox="1">
            <a:spLocks noGrp="1"/>
          </p:cNvSpPr>
          <p:nvPr>
            <p:ph type="body" idx="1"/>
          </p:nvPr>
        </p:nvSpPr>
        <p:spPr>
          <a:xfrm>
            <a:off x="1249667" y="1948236"/>
            <a:ext cx="7862435" cy="468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На портале</a:t>
            </a:r>
            <a:r>
              <a:rPr lang="ru-RU" sz="2400"/>
              <a:t> предусмотрена возможность для судьи отклонить заявление с указанием причины отклонения.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Отклоненные заявления доступны в списке заявлений адвоката в фильтре «Отклонено».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Необходимо устранить замечания (если такое возможно), указанные в комментарии судьей, и заново направить заявление на рассмотрение в суд.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В планах развития Портала доработка данной процедуры для удобства судов и адвокатов.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6986" y="2284197"/>
            <a:ext cx="3016642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0850" y="370975"/>
            <a:ext cx="10527874" cy="6116049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3"/>
          <p:cNvSpPr/>
          <p:nvPr/>
        </p:nvSpPr>
        <p:spPr>
          <a:xfrm>
            <a:off x="6211625" y="4394975"/>
            <a:ext cx="5177100" cy="9687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838" y="370975"/>
            <a:ext cx="10527876" cy="6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4"/>
          <p:cNvSpPr/>
          <p:nvPr/>
        </p:nvSpPr>
        <p:spPr>
          <a:xfrm>
            <a:off x="-141475" y="73522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49000">
                <a:srgbClr val="F2F2F2"/>
              </a:gs>
              <a:gs pos="100000">
                <a:srgbClr val="D8D8D8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4"/>
          <p:cNvSpPr txBox="1">
            <a:spLocks noGrp="1"/>
          </p:cNvSpPr>
          <p:nvPr>
            <p:ph type="title"/>
          </p:nvPr>
        </p:nvSpPr>
        <p:spPr>
          <a:xfrm>
            <a:off x="713937" y="587008"/>
            <a:ext cx="1080112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ru-RU"/>
              <a:t>Откуда на портале информация о судьях, видах юридической помощи, платежных реквизитах, адвокатских образованиях?</a:t>
            </a:r>
            <a:endParaRPr sz="2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4"/>
          <p:cNvSpPr txBox="1">
            <a:spLocks noGrp="1"/>
          </p:cNvSpPr>
          <p:nvPr>
            <p:ph type="body" idx="1"/>
          </p:nvPr>
        </p:nvSpPr>
        <p:spPr>
          <a:xfrm>
            <a:off x="1268542" y="1592286"/>
            <a:ext cx="7862400" cy="46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Информация о судьях – это внутренний справочник системы, пополняемый сотрудниками Московского городского суда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Виды юридической помощи, адвокатские образования – это справочники, которые дополняются по обращению адвокатов или адвокатских образований.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/>
              <a:t>Платежные реквизиты вводятся адвокатом в своем личном кабинете. Реквизиты ведет сам адвокат в необходимом количестве и использует для заполнения формы заявления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4"/>
          <p:cNvSpPr/>
          <p:nvPr/>
        </p:nvSpPr>
        <p:spPr>
          <a:xfrm>
            <a:off x="1501402" y="5966242"/>
            <a:ext cx="8514300" cy="831000"/>
          </a:xfrm>
          <a:prstGeom prst="rect">
            <a:avLst/>
          </a:prstGeom>
          <a:gradFill>
            <a:gsLst>
              <a:gs pos="0">
                <a:srgbClr val="6171EE"/>
              </a:gs>
              <a:gs pos="50000">
                <a:srgbClr val="3D56F3"/>
              </a:gs>
              <a:gs pos="100000">
                <a:srgbClr val="2D44D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Портал предоставляет все необходимое для того, чтобы заявление можно было сформировать быстро и удобно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7706" y="2384925"/>
            <a:ext cx="3263593" cy="335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5775" y="1419025"/>
            <a:ext cx="5307052" cy="44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4"/>
          <p:cNvPicPr preferRelativeResize="0"/>
          <p:nvPr/>
        </p:nvPicPr>
        <p:blipFill rotWithShape="1">
          <a:blip r:embed="rId5">
            <a:alphaModFix/>
          </a:blip>
          <a:srcRect l="25213" t="15715" r="22345" b="15022"/>
          <a:stretch/>
        </p:blipFill>
        <p:spPr>
          <a:xfrm>
            <a:off x="713925" y="1419025"/>
            <a:ext cx="4801552" cy="441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5"/>
          <p:cNvSpPr/>
          <p:nvPr/>
        </p:nvSpPr>
        <p:spPr>
          <a:xfrm>
            <a:off x="0" y="309347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49000">
                <a:srgbClr val="F2F2F2"/>
              </a:gs>
              <a:gs pos="100000">
                <a:srgbClr val="D8D8D8"/>
              </a:gs>
            </a:gsLst>
            <a:lin ang="3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5"/>
          <p:cNvSpPr txBox="1">
            <a:spLocks noGrp="1"/>
          </p:cNvSpPr>
          <p:nvPr>
            <p:ph type="title"/>
          </p:nvPr>
        </p:nvSpPr>
        <p:spPr>
          <a:xfrm>
            <a:off x="713937" y="587007"/>
            <a:ext cx="10801123" cy="82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ru-RU"/>
              <a:t>Что делать, если электронное заявление долго рассматривается судьей?</a:t>
            </a:r>
            <a:endParaRPr/>
          </a:p>
        </p:txBody>
      </p:sp>
      <p:pic>
        <p:nvPicPr>
          <p:cNvPr id="423" name="Google Shape;42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7573" y="3842586"/>
            <a:ext cx="3383981" cy="23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5"/>
          <p:cNvSpPr txBox="1">
            <a:spLocks noGrp="1"/>
          </p:cNvSpPr>
          <p:nvPr>
            <p:ph type="body" idx="1"/>
          </p:nvPr>
        </p:nvSpPr>
        <p:spPr>
          <a:xfrm>
            <a:off x="945619" y="2081769"/>
            <a:ext cx="7862400" cy="46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dirty="0"/>
              <a:t>Связаться со службой технической поддержки.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dirty="0"/>
              <a:t>Указать номер заявления, суд и ФИО судьи.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dirty="0"/>
              <a:t>Полученные данные службой технической поддержки будут переданы в суд.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dirty="0"/>
          </a:p>
          <a:p>
            <a:pPr marL="342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>
            <a:off x="3525251" y="2431595"/>
            <a:ext cx="1318736" cy="1568721"/>
          </a:xfrm>
          <a:prstGeom prst="cloud">
            <a:avLst/>
          </a:prstGeom>
          <a:solidFill>
            <a:srgbClr val="BAFFE1"/>
          </a:solidFill>
          <a:ln w="12700" cap="flat" cmpd="sng">
            <a:solidFill>
              <a:srgbClr val="3343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8999839" y="2499298"/>
            <a:ext cx="1318736" cy="1568721"/>
          </a:xfrm>
          <a:prstGeom prst="cloud">
            <a:avLst/>
          </a:prstGeom>
          <a:solidFill>
            <a:srgbClr val="BAFFE1"/>
          </a:solidFill>
          <a:ln w="12700" cap="flat" cmpd="sng">
            <a:solidFill>
              <a:srgbClr val="3343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7320688" y="2001967"/>
            <a:ext cx="1890857" cy="2400316"/>
          </a:xfrm>
          <a:prstGeom prst="rect">
            <a:avLst/>
          </a:prstGeom>
          <a:noFill/>
          <a:ln w="12700" cap="flat" cmpd="sng">
            <a:solidFill>
              <a:srgbClr val="00784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713937" y="587008"/>
            <a:ext cx="10566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ru-RU" b="1"/>
              <a:t>Как работает сервис?</a:t>
            </a:r>
            <a:endParaRPr/>
          </a:p>
        </p:txBody>
      </p:sp>
      <p:sp>
        <p:nvSpPr>
          <p:cNvPr id="99" name="Google Shape;99;p4"/>
          <p:cNvSpPr txBox="1"/>
          <p:nvPr/>
        </p:nvSpPr>
        <p:spPr>
          <a:xfrm>
            <a:off x="408225" y="3431125"/>
            <a:ext cx="101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Адвокат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322" y="2825037"/>
            <a:ext cx="693690" cy="69369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/>
          <p:nvPr/>
        </p:nvSpPr>
        <p:spPr>
          <a:xfrm>
            <a:off x="1251625" y="2471175"/>
            <a:ext cx="1267056" cy="1356048"/>
          </a:xfrm>
          <a:prstGeom prst="cloud">
            <a:avLst/>
          </a:prstGeom>
          <a:solidFill>
            <a:srgbClr val="BAFFE1"/>
          </a:solidFill>
          <a:ln w="12700" cap="flat" cmpd="sng">
            <a:solidFill>
              <a:srgbClr val="3343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Интернет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5235449" y="3525300"/>
            <a:ext cx="69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Суд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8284" y="2593782"/>
            <a:ext cx="1105075" cy="11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8079" y="2033772"/>
            <a:ext cx="428177" cy="42817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/>
          <p:nvPr/>
        </p:nvSpPr>
        <p:spPr>
          <a:xfrm>
            <a:off x="2171162" y="1989360"/>
            <a:ext cx="1606800" cy="2400300"/>
          </a:xfrm>
          <a:prstGeom prst="rect">
            <a:avLst/>
          </a:prstGeom>
          <a:noFill/>
          <a:ln w="12700" cap="flat" cmpd="sng">
            <a:solidFill>
              <a:srgbClr val="00784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80805" y="1998312"/>
            <a:ext cx="552884" cy="552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4"/>
          <p:cNvGrpSpPr/>
          <p:nvPr/>
        </p:nvGrpSpPr>
        <p:grpSpPr>
          <a:xfrm>
            <a:off x="2421975" y="2768617"/>
            <a:ext cx="1177200" cy="1159308"/>
            <a:chOff x="1866549" y="3347714"/>
            <a:chExt cx="1177200" cy="1159308"/>
          </a:xfrm>
        </p:grpSpPr>
        <p:pic>
          <p:nvPicPr>
            <p:cNvPr id="108" name="Google Shape;108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067931" y="3347714"/>
              <a:ext cx="757755" cy="7611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4"/>
            <p:cNvSpPr txBox="1"/>
            <p:nvPr/>
          </p:nvSpPr>
          <p:spPr>
            <a:xfrm>
              <a:off x="1866549" y="4076222"/>
              <a:ext cx="11772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Юридический портал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0" name="Google Shape;110;p4"/>
          <p:cNvCxnSpPr/>
          <p:nvPr/>
        </p:nvCxnSpPr>
        <p:spPr>
          <a:xfrm rot="10800000" flipH="1">
            <a:off x="3893197" y="3635691"/>
            <a:ext cx="612321" cy="123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1" name="Google Shape;111;p4"/>
          <p:cNvSpPr txBox="1"/>
          <p:nvPr/>
        </p:nvSpPr>
        <p:spPr>
          <a:xfrm>
            <a:off x="3574162" y="4377238"/>
            <a:ext cx="110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Заявление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4"/>
          <p:cNvGrpSpPr/>
          <p:nvPr/>
        </p:nvGrpSpPr>
        <p:grpSpPr>
          <a:xfrm>
            <a:off x="3825625" y="3782822"/>
            <a:ext cx="659456" cy="659456"/>
            <a:chOff x="4687843" y="3882674"/>
            <a:chExt cx="659456" cy="659456"/>
          </a:xfrm>
        </p:grpSpPr>
        <p:pic>
          <p:nvPicPr>
            <p:cNvPr id="113" name="Google Shape;113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687843" y="3882674"/>
              <a:ext cx="659456" cy="659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852985" y="3923097"/>
              <a:ext cx="305604" cy="3079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5" name="Google Shape;11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38425" y="2016389"/>
            <a:ext cx="428177" cy="42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7682" y="1989360"/>
            <a:ext cx="552884" cy="5528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4"/>
          <p:cNvCxnSpPr/>
          <p:nvPr/>
        </p:nvCxnSpPr>
        <p:spPr>
          <a:xfrm flipH="1">
            <a:off x="3872578" y="3370575"/>
            <a:ext cx="660777" cy="284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118" name="Google Shape;118;p4"/>
          <p:cNvSpPr/>
          <p:nvPr/>
        </p:nvSpPr>
        <p:spPr>
          <a:xfrm>
            <a:off x="6223585" y="2499298"/>
            <a:ext cx="1318736" cy="1568721"/>
          </a:xfrm>
          <a:prstGeom prst="cloud">
            <a:avLst/>
          </a:prstGeom>
          <a:solidFill>
            <a:srgbClr val="BAFFE1"/>
          </a:solidFill>
          <a:ln w="12700" cap="flat" cmpd="sng">
            <a:solidFill>
              <a:srgbClr val="3343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3712625" y="2874350"/>
            <a:ext cx="1092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Оплачено!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80935" y="2800068"/>
            <a:ext cx="341376" cy="34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10035868" y="3585260"/>
            <a:ext cx="16385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Казначейство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4"/>
          <p:cNvCxnSpPr/>
          <p:nvPr/>
        </p:nvCxnSpPr>
        <p:spPr>
          <a:xfrm rot="10800000" flipH="1">
            <a:off x="6586879" y="3561016"/>
            <a:ext cx="612321" cy="123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3" name="Google Shape;123;p4"/>
          <p:cNvSpPr txBox="1"/>
          <p:nvPr/>
        </p:nvSpPr>
        <p:spPr>
          <a:xfrm>
            <a:off x="6111264" y="4389675"/>
            <a:ext cx="1638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Постановление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4"/>
          <p:cNvCxnSpPr/>
          <p:nvPr/>
        </p:nvCxnSpPr>
        <p:spPr>
          <a:xfrm rot="10800000" flipH="1">
            <a:off x="9333033" y="3508256"/>
            <a:ext cx="612321" cy="1239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5" name="Google Shape;125;p4"/>
          <p:cNvSpPr txBox="1"/>
          <p:nvPr/>
        </p:nvSpPr>
        <p:spPr>
          <a:xfrm>
            <a:off x="9095018" y="4281964"/>
            <a:ext cx="1783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Заявка на оплату и постановление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" name="Google Shape;126;p4"/>
          <p:cNvGrpSpPr/>
          <p:nvPr/>
        </p:nvGrpSpPr>
        <p:grpSpPr>
          <a:xfrm>
            <a:off x="7786651" y="2710477"/>
            <a:ext cx="1014894" cy="1014894"/>
            <a:chOff x="5341519" y="3540517"/>
            <a:chExt cx="1014894" cy="1014894"/>
          </a:xfrm>
        </p:grpSpPr>
        <p:pic>
          <p:nvPicPr>
            <p:cNvPr id="127" name="Google Shape;127;p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341519" y="3540517"/>
              <a:ext cx="1014894" cy="1014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729909" y="3777526"/>
              <a:ext cx="355005" cy="4282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9" name="Google Shape;129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301554" y="2687722"/>
            <a:ext cx="922945" cy="92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429776" y="2862971"/>
            <a:ext cx="251178" cy="2511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4"/>
          <p:cNvGrpSpPr/>
          <p:nvPr/>
        </p:nvGrpSpPr>
        <p:grpSpPr>
          <a:xfrm>
            <a:off x="6552008" y="3742399"/>
            <a:ext cx="659456" cy="659456"/>
            <a:chOff x="4687843" y="3882674"/>
            <a:chExt cx="659456" cy="659456"/>
          </a:xfrm>
        </p:grpSpPr>
        <p:pic>
          <p:nvPicPr>
            <p:cNvPr id="132" name="Google Shape;132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687843" y="3882674"/>
              <a:ext cx="659456" cy="659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852985" y="3923097"/>
              <a:ext cx="305604" cy="3079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" name="Google Shape;134;p4"/>
          <p:cNvGrpSpPr/>
          <p:nvPr/>
        </p:nvGrpSpPr>
        <p:grpSpPr>
          <a:xfrm>
            <a:off x="9348194" y="3703079"/>
            <a:ext cx="659456" cy="659456"/>
            <a:chOff x="4687843" y="3882674"/>
            <a:chExt cx="659456" cy="659456"/>
          </a:xfrm>
        </p:grpSpPr>
        <p:pic>
          <p:nvPicPr>
            <p:cNvPr id="135" name="Google Shape;135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687843" y="3882674"/>
              <a:ext cx="659456" cy="659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852985" y="3923097"/>
              <a:ext cx="305604" cy="30799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7" name="Google Shape;137;p4"/>
          <p:cNvCxnSpPr/>
          <p:nvPr/>
        </p:nvCxnSpPr>
        <p:spPr>
          <a:xfrm flipH="1">
            <a:off x="9237356" y="3195276"/>
            <a:ext cx="660777" cy="284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138" name="Google Shape;138;p4"/>
          <p:cNvSpPr txBox="1"/>
          <p:nvPr/>
        </p:nvSpPr>
        <p:spPr>
          <a:xfrm>
            <a:off x="9184500" y="2781525"/>
            <a:ext cx="110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Оплачено!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4"/>
          <p:cNvCxnSpPr/>
          <p:nvPr/>
        </p:nvCxnSpPr>
        <p:spPr>
          <a:xfrm flipH="1">
            <a:off x="6523282" y="3260979"/>
            <a:ext cx="660777" cy="284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 txBox="1"/>
          <p:nvPr/>
        </p:nvSpPr>
        <p:spPr>
          <a:xfrm>
            <a:off x="6426700" y="2872350"/>
            <a:ext cx="110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Оплачено!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7336286" y="3676346"/>
            <a:ext cx="185473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Управление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судебного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департамента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0827" y="2038833"/>
            <a:ext cx="428177" cy="42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3553" y="2003373"/>
            <a:ext cx="552884" cy="552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/>
          <p:nvPr/>
        </p:nvSpPr>
        <p:spPr>
          <a:xfrm>
            <a:off x="2966290" y="5272958"/>
            <a:ext cx="6601454" cy="830997"/>
          </a:xfrm>
          <a:prstGeom prst="rect">
            <a:avLst/>
          </a:prstGeom>
          <a:gradFill>
            <a:gsLst>
              <a:gs pos="0">
                <a:srgbClr val="6171EE"/>
              </a:gs>
              <a:gs pos="50000">
                <a:srgbClr val="3D56F3"/>
              </a:gs>
              <a:gs pos="100000">
                <a:srgbClr val="2D44D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Обмен информацией осуществляется в электронном виде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4659063" y="2006825"/>
            <a:ext cx="1890900" cy="2400300"/>
          </a:xfrm>
          <a:prstGeom prst="rect">
            <a:avLst/>
          </a:prstGeom>
          <a:noFill/>
          <a:ln w="12700" cap="flat" cmpd="sng">
            <a:solidFill>
              <a:srgbClr val="00784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146;p4"/>
          <p:cNvGrpSpPr/>
          <p:nvPr/>
        </p:nvGrpSpPr>
        <p:grpSpPr>
          <a:xfrm>
            <a:off x="1464101" y="3772330"/>
            <a:ext cx="659456" cy="659456"/>
            <a:chOff x="4687843" y="3769631"/>
            <a:chExt cx="659456" cy="659456"/>
          </a:xfrm>
        </p:grpSpPr>
        <p:pic>
          <p:nvPicPr>
            <p:cNvPr id="147" name="Google Shape;147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687843" y="3769631"/>
              <a:ext cx="659456" cy="659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852985" y="3923097"/>
              <a:ext cx="305604" cy="30799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37"/>
          <p:cNvPicPr preferRelativeResize="0"/>
          <p:nvPr/>
        </p:nvPicPr>
        <p:blipFill rotWithShape="1">
          <a:blip r:embed="rId3">
            <a:alphaModFix/>
          </a:blip>
          <a:srcRect t="-510" b="-2"/>
          <a:stretch/>
        </p:blipFill>
        <p:spPr>
          <a:xfrm>
            <a:off x="-135467" y="-1168137"/>
            <a:ext cx="12327468" cy="8263204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7"/>
          <p:cNvSpPr/>
          <p:nvPr/>
        </p:nvSpPr>
        <p:spPr>
          <a:xfrm>
            <a:off x="-135467" y="0"/>
            <a:ext cx="12327467" cy="7095067"/>
          </a:xfrm>
          <a:prstGeom prst="rect">
            <a:avLst/>
          </a:prstGeom>
          <a:solidFill>
            <a:schemeClr val="lt1">
              <a:alpha val="4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7"/>
          <p:cNvSpPr/>
          <p:nvPr/>
        </p:nvSpPr>
        <p:spPr>
          <a:xfrm>
            <a:off x="-4053695" y="2602919"/>
            <a:ext cx="9394046" cy="2526294"/>
          </a:xfrm>
          <a:custGeom>
            <a:avLst/>
            <a:gdLst/>
            <a:ahLst/>
            <a:cxnLst/>
            <a:rect l="l" t="t" r="r" b="b"/>
            <a:pathLst>
              <a:path w="7025105" h="2217590" extrusionOk="0">
                <a:moveTo>
                  <a:pt x="0" y="379022"/>
                </a:moveTo>
                <a:cubicBezTo>
                  <a:pt x="0" y="175934"/>
                  <a:pt x="164635" y="11299"/>
                  <a:pt x="367723" y="11299"/>
                </a:cubicBezTo>
                <a:lnTo>
                  <a:pt x="6633319" y="0"/>
                </a:lnTo>
                <a:cubicBezTo>
                  <a:pt x="6643367" y="20320"/>
                  <a:pt x="7020293" y="368933"/>
                  <a:pt x="7025105" y="379022"/>
                </a:cubicBezTo>
                <a:lnTo>
                  <a:pt x="7025105" y="1849867"/>
                </a:lnTo>
                <a:cubicBezTo>
                  <a:pt x="7025105" y="2052955"/>
                  <a:pt x="6860470" y="2217590"/>
                  <a:pt x="6657382" y="2217590"/>
                </a:cubicBezTo>
                <a:lnTo>
                  <a:pt x="367723" y="2217590"/>
                </a:lnTo>
                <a:cubicBezTo>
                  <a:pt x="164635" y="2217590"/>
                  <a:pt x="0" y="2052955"/>
                  <a:pt x="0" y="1849867"/>
                </a:cubicBezTo>
                <a:lnTo>
                  <a:pt x="0" y="379022"/>
                </a:lnTo>
                <a:close/>
              </a:path>
            </a:pathLst>
          </a:custGeom>
          <a:solidFill>
            <a:schemeClr val="lt1">
              <a:alpha val="764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7"/>
          <p:cNvSpPr txBox="1"/>
          <p:nvPr/>
        </p:nvSpPr>
        <p:spPr>
          <a:xfrm>
            <a:off x="371525" y="2974280"/>
            <a:ext cx="5400600" cy="16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343336"/>
                </a:solidFill>
                <a:latin typeface="Arial"/>
                <a:ea typeface="Arial"/>
                <a:cs typeface="Arial"/>
                <a:sym typeface="Arial"/>
              </a:rPr>
              <a:t>Портал для </a:t>
            </a:r>
            <a:endParaRPr sz="3600" b="1" i="0" u="none" strike="noStrike" cap="none">
              <a:solidFill>
                <a:srgbClr val="3433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>
                <a:solidFill>
                  <a:srgbClr val="343336"/>
                </a:solidFill>
                <a:latin typeface="Arial"/>
                <a:ea typeface="Arial"/>
                <a:cs typeface="Arial"/>
                <a:sym typeface="Arial"/>
              </a:rPr>
              <a:t>адвокатов КИС СОЮ</a:t>
            </a:r>
            <a:endParaRPr sz="1400" b="0" i="0" u="none" strike="noStrike" cap="none">
              <a:solidFill>
                <a:srgbClr val="3433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4333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343336"/>
                </a:solidFill>
                <a:latin typeface="Arial"/>
                <a:ea typeface="Arial"/>
                <a:cs typeface="Arial"/>
                <a:sym typeface="Arial"/>
              </a:rPr>
              <a:t>Московский городской суд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4850" y="111654"/>
            <a:ext cx="4441825" cy="2961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7"/>
          <p:cNvPicPr preferRelativeResize="0"/>
          <p:nvPr/>
        </p:nvPicPr>
        <p:blipFill rotWithShape="1">
          <a:blip r:embed="rId5">
            <a:alphaModFix/>
          </a:blip>
          <a:srcRect t="8553"/>
          <a:stretch/>
        </p:blipFill>
        <p:spPr>
          <a:xfrm flipH="1">
            <a:off x="874713" y="4843463"/>
            <a:ext cx="3987800" cy="282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1982" y="4099195"/>
            <a:ext cx="635000" cy="6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title"/>
          </p:nvPr>
        </p:nvSpPr>
        <p:spPr>
          <a:xfrm>
            <a:off x="713937" y="587008"/>
            <a:ext cx="1056683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ru-RU"/>
              <a:t>Что нужно для работы с порталом?</a:t>
            </a:r>
            <a:endParaRPr/>
          </a:p>
        </p:txBody>
      </p:sp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619" y="2062480"/>
            <a:ext cx="2356462" cy="1871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1702877"/>
            <a:ext cx="2117283" cy="2117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9063" y="892485"/>
            <a:ext cx="3429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/>
          <p:nvPr/>
        </p:nvSpPr>
        <p:spPr>
          <a:xfrm>
            <a:off x="3545840" y="2382798"/>
            <a:ext cx="765421" cy="711200"/>
          </a:xfrm>
          <a:prstGeom prst="plus">
            <a:avLst>
              <a:gd name="adj" fmla="val 42143"/>
            </a:avLst>
          </a:prstGeom>
          <a:gradFill>
            <a:gsLst>
              <a:gs pos="0">
                <a:srgbClr val="6171EE"/>
              </a:gs>
              <a:gs pos="50000">
                <a:srgbClr val="3D56F3"/>
              </a:gs>
              <a:gs pos="100000">
                <a:srgbClr val="2D44D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7404682" y="2375645"/>
            <a:ext cx="765421" cy="711200"/>
          </a:xfrm>
          <a:prstGeom prst="plus">
            <a:avLst>
              <a:gd name="adj" fmla="val 42143"/>
            </a:avLst>
          </a:prstGeom>
          <a:gradFill>
            <a:gsLst>
              <a:gs pos="0">
                <a:srgbClr val="6171EE"/>
              </a:gs>
              <a:gs pos="50000">
                <a:srgbClr val="3D56F3"/>
              </a:gs>
              <a:gs pos="100000">
                <a:srgbClr val="2D44D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1219200" y="4053840"/>
            <a:ext cx="11939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Интернет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4311261" y="4053840"/>
            <a:ext cx="30162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Персональный компьютер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9225680" y="4053840"/>
            <a:ext cx="7986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УКЭП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4158421" y="5947146"/>
            <a:ext cx="65204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https://adv.mos-gorsud.lawport.ru/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61945">
            <a:off x="1589315" y="5168081"/>
            <a:ext cx="2081349" cy="208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900" y="0"/>
            <a:ext cx="10771824" cy="6453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98322">
            <a:off x="7478795" y="163201"/>
            <a:ext cx="1631365" cy="1631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title"/>
          </p:nvPr>
        </p:nvSpPr>
        <p:spPr>
          <a:xfrm>
            <a:off x="713937" y="587008"/>
            <a:ext cx="1056683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77" name="Google Shape;177;p7"/>
          <p:cNvSpPr txBox="1">
            <a:spLocks noGrp="1"/>
          </p:cNvSpPr>
          <p:nvPr>
            <p:ph type="body" idx="1"/>
          </p:nvPr>
        </p:nvSpPr>
        <p:spPr>
          <a:xfrm>
            <a:off x="709756" y="1603246"/>
            <a:ext cx="5818044" cy="3034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78" name="Google Shape;17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922" y="0"/>
            <a:ext cx="10972800" cy="627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40437"/>
            <a:ext cx="12192000" cy="477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8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2440940" y="2134214"/>
            <a:ext cx="4836160" cy="354268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936211"/>
            <a:ext cx="2331720" cy="233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>
            <a:spLocks noGrp="1"/>
          </p:cNvSpPr>
          <p:nvPr>
            <p:ph type="sldNum" idx="12"/>
          </p:nvPr>
        </p:nvSpPr>
        <p:spPr>
          <a:xfrm>
            <a:off x="8924655" y="6360428"/>
            <a:ext cx="2654968" cy="20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3290" y="0"/>
            <a:ext cx="10019546" cy="6360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ка">
  <a:themeElements>
    <a:clrScheme name="КРОК">
      <a:dk1>
        <a:srgbClr val="68676C"/>
      </a:dk1>
      <a:lt1>
        <a:srgbClr val="FFFFFF"/>
      </a:lt1>
      <a:dk2>
        <a:srgbClr val="68676C"/>
      </a:dk2>
      <a:lt2>
        <a:srgbClr val="FFFFFF"/>
      </a:lt2>
      <a:accent1>
        <a:srgbClr val="00A560"/>
      </a:accent1>
      <a:accent2>
        <a:srgbClr val="475DEB"/>
      </a:accent2>
      <a:accent3>
        <a:srgbClr val="FF645A"/>
      </a:accent3>
      <a:accent4>
        <a:srgbClr val="FFA436"/>
      </a:accent4>
      <a:accent5>
        <a:srgbClr val="A5A5A5"/>
      </a:accent5>
      <a:accent6>
        <a:srgbClr val="7027E2"/>
      </a:accent6>
      <a:hlink>
        <a:srgbClr val="475DEB"/>
      </a:hlink>
      <a:folHlink>
        <a:srgbClr val="FF645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955</Words>
  <Application>Microsoft Office PowerPoint</Application>
  <PresentationFormat>Широкоэкранный</PresentationFormat>
  <Paragraphs>136</Paragraphs>
  <Slides>40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Arial</vt:lpstr>
      <vt:lpstr>Lemon</vt:lpstr>
      <vt:lpstr>Сетка</vt:lpstr>
      <vt:lpstr>Презентация PowerPoint</vt:lpstr>
      <vt:lpstr>Портал для адвокатов КИС СОЮ</vt:lpstr>
      <vt:lpstr>Подача заявлений на оплату поручений</vt:lpstr>
      <vt:lpstr>Как работает сервис?</vt:lpstr>
      <vt:lpstr>Что нужно для работы с порталом?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Поддержка и помощь</vt:lpstr>
      <vt:lpstr>Презентация PowerPoint</vt:lpstr>
      <vt:lpstr>Как подключиться к Порталу, кому задать вопросы и обратиться с проблемами?</vt:lpstr>
      <vt:lpstr>Презентация PowerPoint</vt:lpstr>
      <vt:lpstr>Как подключиться к Порталу, кому задать вопросы и обратиться с проблемами?</vt:lpstr>
      <vt:lpstr>Презентация PowerPoint</vt:lpstr>
      <vt:lpstr>Как подключиться к Порталу, кому задать вопросы и обратиться с проблемами?</vt:lpstr>
      <vt:lpstr>Почему на Портале я должен прикрепляться к адвокатскому образованию?</vt:lpstr>
      <vt:lpstr>Если я уже направил заявление на бумаге, могу я подать его еще раз через Портал?</vt:lpstr>
      <vt:lpstr>Почему УСД требует постановление с синей печатью для проведения оплаты, хотя говорили, что сейчас полностью электронный документооборот?</vt:lpstr>
      <vt:lpstr>Что делать, если заявление направлено с ошибками?</vt:lpstr>
      <vt:lpstr>Что делать, если судья отклонил заявление? Могу ли я его снова подать? </vt:lpstr>
      <vt:lpstr>Откуда на портале информация о судьях, видах юридической помощи, платежных реквизитах, адвокатских образованиях?</vt:lpstr>
      <vt:lpstr>Что делать, если электронное заявление долго рассматривается судьей?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Krutova Elizaveta</dc:creator>
  <cp:lastModifiedBy>Евгения Моткова</cp:lastModifiedBy>
  <cp:revision>7</cp:revision>
  <dcterms:created xsi:type="dcterms:W3CDTF">2018-10-01T12:54:00Z</dcterms:created>
  <dcterms:modified xsi:type="dcterms:W3CDTF">2020-12-25T07:49:01Z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https://jive.croc.ru</vt:lpwstr>
  </property>
  <property fmtid="{D5CDD505-2E9C-101B-9397-08002B2CF9AE}" pid="3" name="Jive_LatestUserAccountName">
    <vt:lpwstr>KLevshina</vt:lpwstr>
  </property>
  <property fmtid="{D5CDD505-2E9C-101B-9397-08002B2CF9AE}" pid="4" name="Offisync_UniqueId">
    <vt:lpwstr>177144</vt:lpwstr>
  </property>
  <property fmtid="{D5CDD505-2E9C-101B-9397-08002B2CF9AE}" pid="5" name="Offisync_UpdateToken">
    <vt:lpwstr>1</vt:lpwstr>
  </property>
  <property fmtid="{D5CDD505-2E9C-101B-9397-08002B2CF9AE}" pid="6" name="Offisync_ServerID">
    <vt:lpwstr>d81fa5fc-e6d4-4a02-91a9-ab1e2c1de9ed</vt:lpwstr>
  </property>
  <property fmtid="{D5CDD505-2E9C-101B-9397-08002B2CF9AE}" pid="7" name="Jive_VersionGuid">
    <vt:lpwstr>535a1b96-169d-445a-80ec-b2f3a167d07c</vt:lpwstr>
  </property>
</Properties>
</file>